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86CEB-8794-4615-B988-49BCCDEF3564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8B11-E075-4289-B3D5-845BAD67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 to add thoughts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8B11-E075-4289-B3D5-845BAD6797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model gets them to only sophomore level before thesis = high failure rate</a:t>
            </a:r>
          </a:p>
          <a:p>
            <a:r>
              <a:rPr lang="en-US" dirty="0" smtClean="0"/>
              <a:t>Example</a:t>
            </a:r>
            <a:r>
              <a:rPr lang="en-US" baseline="0" dirty="0" smtClean="0"/>
              <a:t> rubric skills: problem solving, writing, oral communication,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615D8-793D-42A2-8AC4-AB50F5F476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32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backwards design approach…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8B11-E075-4289-B3D5-845BAD6797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3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8B11-E075-4289-B3D5-845BAD6797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9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8B11-E075-4289-B3D5-845BAD6797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8B11-E075-4289-B3D5-845BAD6797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1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73" y="1323976"/>
            <a:ext cx="8751453" cy="480218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F7E111-93B1-5147-8E79-280BB44CE619}" type="datetime3">
              <a:rPr lang="en-US" smtClean="0"/>
              <a:t>30 March 2016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Austin College Internal and Confidential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F5C0C1F-EBA8-9149-B9D4-15FE245F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6273" y="611866"/>
            <a:ext cx="8751454" cy="632076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Insert tagline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8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7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5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1BAD-D580-4897-AF25-1C45D292DDD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B94F4-79BF-4509-9651-ACB09C82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rop.uoregon.edu/for-faculty/considering-undergraduate-research-and-creative-scholarship/" TargetMode="External"/><Relationship Id="rId2" Type="http://schemas.openxmlformats.org/officeDocument/2006/relationships/hyperlink" Target="http://chronicle.com/article/A-Forgotten-Field-Could-Save/235635?cid=trend_au&amp;elqTrackId=2cd450b459a34dd394d010e447cd6c04&amp;elq=fc128b1ac23d4fe0b1438ac35f2f5d47&amp;elqaid=8270&amp;elqat=1&amp;elqCampaignId=267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Models of Undergraduate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5438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Johnson Center</a:t>
            </a:r>
          </a:p>
          <a:p>
            <a:r>
              <a:rPr lang="en-US" dirty="0" smtClean="0"/>
              <a:t>Faculty Development Lunch Discussions</a:t>
            </a:r>
          </a:p>
          <a:p>
            <a:endParaRPr lang="en-US" dirty="0"/>
          </a:p>
          <a:p>
            <a:r>
              <a:rPr lang="en-US" dirty="0" smtClean="0"/>
              <a:t>Lance Barton, Bob Cape, &amp; Jeremy Posadas</a:t>
            </a:r>
          </a:p>
          <a:p>
            <a:r>
              <a:rPr lang="en-US" dirty="0" smtClean="0"/>
              <a:t>March 31,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8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Undergraduate Research in the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courses</a:t>
            </a:r>
          </a:p>
          <a:p>
            <a:pPr lvl="1"/>
            <a:r>
              <a:rPr lang="en-US" dirty="0" smtClean="0"/>
              <a:t>Getting students to think about new </a:t>
            </a:r>
            <a:r>
              <a:rPr lang="en-US" dirty="0"/>
              <a:t>evidence and look for ways to incorporate new evidence into their </a:t>
            </a:r>
            <a:r>
              <a:rPr lang="en-US" dirty="0" smtClean="0"/>
              <a:t>arguments</a:t>
            </a:r>
          </a:p>
          <a:p>
            <a:r>
              <a:rPr lang="en-US" dirty="0" smtClean="0"/>
              <a:t>Intermediate/Advanced</a:t>
            </a:r>
            <a:r>
              <a:rPr lang="en-US" dirty="0" smtClean="0"/>
              <a:t> Courses</a:t>
            </a:r>
          </a:p>
          <a:p>
            <a:pPr lvl="1"/>
            <a:r>
              <a:rPr lang="en-US" dirty="0" smtClean="0"/>
              <a:t>Creating opportunity</a:t>
            </a:r>
          </a:p>
          <a:p>
            <a:r>
              <a:rPr lang="en-US" dirty="0" smtClean="0"/>
              <a:t>Research team model</a:t>
            </a:r>
          </a:p>
          <a:p>
            <a:pPr lvl="1"/>
            <a:r>
              <a:rPr lang="en-US" dirty="0" smtClean="0"/>
              <a:t>Facilitating peer learning and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dirty="0" smtClean="0"/>
              <a:t>Community Discussion &amp;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&amp;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How </a:t>
            </a:r>
            <a:r>
              <a:rPr lang="en-US" i="1" dirty="0"/>
              <a:t>to Get Started in Arts and Humanities Research with </a:t>
            </a:r>
            <a:r>
              <a:rPr lang="en-US" i="1" dirty="0" smtClean="0"/>
              <a:t>Undergraduates</a:t>
            </a:r>
            <a:r>
              <a:rPr lang="en-US" dirty="0"/>
              <a:t> </a:t>
            </a:r>
            <a:r>
              <a:rPr lang="en-US" dirty="0" smtClean="0"/>
              <a:t> Edited </a:t>
            </a:r>
            <a:r>
              <a:rPr lang="en-US" dirty="0"/>
              <a:t>by Iain Crawford, Sara E. Orel, and Jenny Olin </a:t>
            </a:r>
            <a:r>
              <a:rPr lang="en-US" dirty="0" smtClean="0"/>
              <a:t>Shanahan  (Council </a:t>
            </a:r>
            <a:r>
              <a:rPr lang="en-US" dirty="0"/>
              <a:t>on Undergraduate Research, 2014)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Creative Inquiry in the Arts &amp; Humanities: Models of Undergraduate </a:t>
            </a:r>
            <a:r>
              <a:rPr lang="en-US" i="1" dirty="0" smtClean="0"/>
              <a:t>Research</a:t>
            </a:r>
            <a:r>
              <a:rPr lang="en-US" dirty="0"/>
              <a:t> </a:t>
            </a:r>
            <a:r>
              <a:rPr lang="en-US" dirty="0" smtClean="0"/>
              <a:t> Edited </a:t>
            </a:r>
            <a:r>
              <a:rPr lang="en-US" dirty="0"/>
              <a:t>by Naomi Yavneh </a:t>
            </a:r>
            <a:r>
              <a:rPr lang="en-US" dirty="0" err="1"/>
              <a:t>Klos</a:t>
            </a:r>
            <a:r>
              <a:rPr lang="en-US" dirty="0"/>
              <a:t>, Jenny Olin Shanahan, and Gregory </a:t>
            </a:r>
            <a:r>
              <a:rPr lang="en-US" dirty="0" smtClean="0"/>
              <a:t>Young  (Council </a:t>
            </a:r>
            <a:r>
              <a:rPr lang="en-US" dirty="0"/>
              <a:t>on Undergraduate Research, 2011)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Reading, Writing, &amp; Research: Undergraduate Students as Scholars in Literary </a:t>
            </a:r>
            <a:r>
              <a:rPr lang="en-US" i="1" dirty="0" smtClean="0"/>
              <a:t>Studies</a:t>
            </a:r>
            <a:r>
              <a:rPr lang="en-US" dirty="0"/>
              <a:t> </a:t>
            </a:r>
            <a:r>
              <a:rPr lang="en-US" dirty="0" smtClean="0"/>
              <a:t>Edited </a:t>
            </a:r>
            <a:r>
              <a:rPr lang="en-US" dirty="0"/>
              <a:t>by Laura L. </a:t>
            </a:r>
            <a:r>
              <a:rPr lang="en-US" dirty="0" err="1"/>
              <a:t>Behling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(Council on Undergraduate Research, 2009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E.H. Smith, "A Forgotten Field Could Save the Humanities,” </a:t>
            </a:r>
            <a:r>
              <a:rPr lang="en-US" i="1" dirty="0"/>
              <a:t>The Chronicle of Higher Education</a:t>
            </a:r>
            <a:r>
              <a:rPr lang="en-US" dirty="0"/>
              <a:t>  (March 13, 2016; </a:t>
            </a:r>
            <a:r>
              <a:rPr lang="en-US" dirty="0" smtClean="0"/>
              <a:t>online)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://chronicle.com/article/A-Forgotten-Field-Could-Save/235635</a:t>
            </a:r>
            <a:r>
              <a:rPr lang="en-US" u="sng" dirty="0" smtClean="0">
                <a:hlinkClick r:id="rId2"/>
              </a:rPr>
              <a:t>?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err="1"/>
              <a:t>Multhaup</a:t>
            </a:r>
            <a:r>
              <a:rPr lang="en-US" dirty="0"/>
              <a:t>, K., </a:t>
            </a:r>
            <a:r>
              <a:rPr lang="en-US" dirty="0" err="1"/>
              <a:t>Davoli</a:t>
            </a:r>
            <a:r>
              <a:rPr lang="en-US" dirty="0"/>
              <a:t>, C., Wilson, S., </a:t>
            </a:r>
            <a:r>
              <a:rPr lang="en-US" dirty="0" err="1"/>
              <a:t>Geghman</a:t>
            </a:r>
            <a:r>
              <a:rPr lang="en-US" dirty="0"/>
              <a:t>, K., Giles, K., Martin, J., et al. (2010). Three Models for Undergraduate-Faculty Research: Reflections by a Professor and Her Former Students. </a:t>
            </a:r>
            <a:r>
              <a:rPr lang="en-US" i="1" dirty="0"/>
              <a:t>CUR Quarterly</a:t>
            </a:r>
            <a:r>
              <a:rPr lang="en-US" dirty="0"/>
              <a:t>, 31(1), 21-26.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Undergraduate Research </a:t>
            </a:r>
            <a:r>
              <a:rPr lang="en-US" dirty="0"/>
              <a:t>Opportunity Program, </a:t>
            </a:r>
            <a:r>
              <a:rPr lang="en-US" dirty="0" smtClean="0"/>
              <a:t>“</a:t>
            </a:r>
            <a:r>
              <a:rPr lang="en-US" dirty="0"/>
              <a:t>Considering Undergraduate Research and Creative </a:t>
            </a:r>
            <a:r>
              <a:rPr lang="en-US" dirty="0" smtClean="0"/>
              <a:t>Scholarship” (University of Oregon, online)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://urop.uoregon.edu/for-faculty/considering-undergraduate-research-and-creative-scholarship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F5C0C1F-EBA8-9149-B9D4-15FE245FAA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What does Undergraduate Research (U.R.) mean at Austin College?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18884"/>
            <a:ext cx="8229600" cy="4765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Our Definition: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Any inquiry or investigation conducted by an undergraduate student and mentored by a faculty member that includes original intellectual or creative work that is communicated within a scholarly context.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the Discipline, Practicing the Discipline, and Communicating Publicly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Austin College: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U.R. is pedagogy!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 student impact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Professional skill development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Combination of “soft” and “hard” skills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Resource intensive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Financial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time and energy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 time and energy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Strong Benefits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Community Development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Mentor-Mentee Relationship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 Engagement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61" y="4219183"/>
            <a:ext cx="2985477" cy="223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How is knowledge constructed?</a:t>
            </a:r>
            <a:endParaRPr lang="en-US" dirty="0"/>
          </a:p>
        </p:txBody>
      </p:sp>
      <p:pic>
        <p:nvPicPr>
          <p:cNvPr id="2050" name="Picture 2" descr="Kolb2B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72" y="1554390"/>
            <a:ext cx="5185027" cy="394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234619"/>
            <a:ext cx="350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New </a:t>
            </a:r>
            <a:r>
              <a:rPr lang="en-US" sz="2000" b="1" dirty="0"/>
              <a:t>knowledge must connect to, or build upon a framework of existing knowledge </a:t>
            </a:r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Learning </a:t>
            </a:r>
            <a:r>
              <a:rPr lang="en-US" sz="2000" b="1" dirty="0"/>
              <a:t>involves building mental models (schema) consisting of new and existing information.  </a:t>
            </a:r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The </a:t>
            </a:r>
            <a:r>
              <a:rPr lang="en-US" sz="2000" b="1" dirty="0"/>
              <a:t>richer the links between new and existing information, the deeper the knowledge and the more readily it can be retrieved and applied in new situations. 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685800" y="6534834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Kolb, D.A., 1984, Experiential learning: Experience as the source of learning and development.  Prentice </a:t>
            </a:r>
            <a:r>
              <a:rPr lang="en-US" sz="1200" dirty="0" smtClean="0"/>
              <a:t>Hall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28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Undergraduate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26" y="1468893"/>
            <a:ext cx="6655266" cy="1295400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ndergraduate </a:t>
            </a:r>
            <a:r>
              <a:rPr lang="en-US" dirty="0"/>
              <a:t>R</a:t>
            </a:r>
            <a:r>
              <a:rPr lang="en-US" dirty="0" smtClean="0"/>
              <a:t>esearch promotes:</a:t>
            </a:r>
          </a:p>
        </p:txBody>
      </p:sp>
      <p:pic>
        <p:nvPicPr>
          <p:cNvPr id="5122" name="Picture 2" descr="http://www.lib.usf.edu/undergraduate-research/files/2011/12/UR-Rationa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75588"/>
            <a:ext cx="3886200" cy="297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43057" y="4953000"/>
            <a:ext cx="19184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http://www.lib.usf.edu/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116593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deeper understanding </a:t>
            </a:r>
          </a:p>
          <a:p>
            <a:pPr lvl="1"/>
            <a:r>
              <a:rPr lang="en-US" sz="2400" dirty="0" smtClean="0"/>
              <a:t>an active role in inquiry, </a:t>
            </a:r>
          </a:p>
          <a:p>
            <a:pPr lvl="1"/>
            <a:r>
              <a:rPr lang="en-US" sz="2400" dirty="0" smtClean="0"/>
              <a:t>improved speaking and writing ability, </a:t>
            </a:r>
          </a:p>
          <a:p>
            <a:pPr lvl="1"/>
            <a:r>
              <a:rPr lang="en-US" sz="2400" dirty="0" smtClean="0"/>
              <a:t>skills to think “outside the box.”</a:t>
            </a:r>
          </a:p>
          <a:p>
            <a:pPr lvl="1"/>
            <a:r>
              <a:rPr lang="en-US" sz="2400" dirty="0" smtClean="0"/>
              <a:t>lasting associations with research mentors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8926" y="5475982"/>
            <a:ext cx="8700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Undergraduate Research creates </a:t>
            </a:r>
            <a:r>
              <a:rPr lang="en-US" sz="3200" dirty="0"/>
              <a:t>a community of critical readers and informed conversationalists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9366" y="6550223"/>
            <a:ext cx="3344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(Seymour, et al., 2004; </a:t>
            </a:r>
            <a:r>
              <a:rPr lang="en-US" sz="1400" dirty="0" err="1" smtClean="0"/>
              <a:t>Hensel</a:t>
            </a:r>
            <a:r>
              <a:rPr lang="en-US" sz="1400" dirty="0" smtClean="0"/>
              <a:t> &amp; Paul, 2012)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27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Developmental Model</a:t>
            </a:r>
            <a:endParaRPr lang="en-US" dirty="0"/>
          </a:p>
        </p:txBody>
      </p:sp>
      <p:pic>
        <p:nvPicPr>
          <p:cNvPr id="3074" name="Picture 2" descr="http://devlab.lmc.gatech.edu/wiki/images/thumb/5/51/2012_13Rubric1101_1102.jpg/800px-2012_13Rubric1101_11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0" t="11747" r="6524" b="85206"/>
          <a:stretch/>
        </p:blipFill>
        <p:spPr bwMode="auto">
          <a:xfrm>
            <a:off x="144966" y="3534937"/>
            <a:ext cx="8764858" cy="2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9439" y="4148239"/>
            <a:ext cx="723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Novice</a:t>
            </a:r>
            <a:r>
              <a:rPr lang="en-US" b="1" dirty="0">
                <a:solidFill>
                  <a:srgbClr val="C00000"/>
                </a:solidFill>
              </a:rPr>
              <a:t>	 </a:t>
            </a:r>
            <a:r>
              <a:rPr lang="en-US" b="1" dirty="0" smtClean="0">
                <a:solidFill>
                  <a:srgbClr val="C00000"/>
                </a:solidFill>
              </a:rPr>
              <a:t>               Apprentice	     Journeyman	         Master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439" y="2819400"/>
            <a:ext cx="653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Freshman	Sophomore	     Junior		Senior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139" y="4876800"/>
            <a:ext cx="8437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Early introduction into curriculum and deliberate developmental assignments build skills and help mitigate student dread of research while truly educating undergrads in research proficiency.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1" y="1447800"/>
            <a:ext cx="84373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Undergraduate Research is most effective when following an IDM </a:t>
            </a:r>
            <a:r>
              <a:rPr lang="en-US" sz="2400" dirty="0"/>
              <a:t>model – introduction, developmental, </a:t>
            </a:r>
            <a:r>
              <a:rPr lang="en-US" sz="2400" dirty="0" smtClean="0"/>
              <a:t>&amp; mastery - for skill development and practice.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984397" y="6400800"/>
            <a:ext cx="21548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(Wiggins </a:t>
            </a:r>
            <a:r>
              <a:rPr lang="en-US" sz="1400" dirty="0"/>
              <a:t>&amp; </a:t>
            </a:r>
            <a:r>
              <a:rPr lang="en-US" sz="1400" dirty="0" err="1"/>
              <a:t>McTighe</a:t>
            </a:r>
            <a:r>
              <a:rPr lang="en-US" sz="1400" dirty="0"/>
              <a:t>, </a:t>
            </a:r>
            <a:r>
              <a:rPr lang="en-US" sz="1400" dirty="0" smtClean="0"/>
              <a:t>1998)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58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Apprentice:</a:t>
            </a:r>
          </a:p>
          <a:p>
            <a:r>
              <a:rPr lang="en-US" dirty="0" smtClean="0"/>
              <a:t>The thesis model is resource intensive.</a:t>
            </a:r>
          </a:p>
          <a:p>
            <a:r>
              <a:rPr lang="en-US" dirty="0" smtClean="0"/>
              <a:t>Less and less research is truly done in isolation.</a:t>
            </a:r>
          </a:p>
          <a:p>
            <a:r>
              <a:rPr lang="en-US" dirty="0" smtClean="0"/>
              <a:t>Limits to time, energy, numbers, …</a:t>
            </a:r>
          </a:p>
          <a:p>
            <a:r>
              <a:rPr lang="en-US" dirty="0" smtClean="0"/>
              <a:t>Perceived as “elitist” by students not involved.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Curriculum:</a:t>
            </a:r>
          </a:p>
          <a:p>
            <a:r>
              <a:rPr lang="en-US" dirty="0" smtClean="0"/>
              <a:t>Research skills are transferable and applicable to a wide array of careers.</a:t>
            </a:r>
          </a:p>
          <a:p>
            <a:r>
              <a:rPr lang="en-US" dirty="0" smtClean="0"/>
              <a:t>Data show that students who benefit the most from research experiences are not elite.</a:t>
            </a:r>
          </a:p>
          <a:p>
            <a:r>
              <a:rPr lang="en-US" dirty="0" smtClean="0"/>
              <a:t>Challenges to implement and assess</a:t>
            </a:r>
          </a:p>
          <a:p>
            <a:r>
              <a:rPr lang="en-US" dirty="0" smtClean="0"/>
              <a:t>The fears of “sacrificed content”</a:t>
            </a:r>
          </a:p>
          <a:p>
            <a:r>
              <a:rPr lang="en-US" dirty="0" smtClean="0"/>
              <a:t>Limits to what can and cannot be done / accomplished.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0486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Traditional Structures of Undergraduate Research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/>
              <a:t>Curriculum vs Apprentice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student learning goals of U.R.?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Students should…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Always question what they know, see, hear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authentic moments of 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open to new evidence and look for ways to incorporate new evidence into their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context of the question and the underlying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together to learn together – facilitate independent student conversations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Undergraduate </a:t>
            </a:r>
            <a:r>
              <a:rPr lang="en-US" dirty="0"/>
              <a:t>Research in Humanities (Classics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Challenges </a:t>
            </a:r>
            <a:r>
              <a:rPr lang="en-US" dirty="0"/>
              <a:t>&amp; Assumptions</a:t>
            </a:r>
          </a:p>
          <a:p>
            <a:r>
              <a:rPr lang="en-US" dirty="0"/>
              <a:t>Developmental Model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Intro </a:t>
            </a:r>
            <a:r>
              <a:rPr lang="en-US" dirty="0"/>
              <a:t>Courses &amp; Existing Practices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Building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Conversations</a:t>
            </a:r>
          </a:p>
          <a:p>
            <a:r>
              <a:rPr lang="en-US" dirty="0" smtClean="0"/>
              <a:t>Intermediate </a:t>
            </a:r>
            <a:r>
              <a:rPr lang="en-US" dirty="0"/>
              <a:t>Courses</a:t>
            </a:r>
          </a:p>
          <a:p>
            <a:pPr lvl="1"/>
            <a:r>
              <a:rPr lang="en-US" dirty="0" smtClean="0"/>
              <a:t>Affirming </a:t>
            </a:r>
            <a:r>
              <a:rPr lang="en-US" dirty="0"/>
              <a:t>Community</a:t>
            </a:r>
          </a:p>
          <a:p>
            <a:pPr lvl="1"/>
            <a:r>
              <a:rPr lang="en-US" dirty="0"/>
              <a:t>Deepening Conversations</a:t>
            </a:r>
          </a:p>
          <a:p>
            <a:r>
              <a:rPr lang="en-US" dirty="0" smtClean="0"/>
              <a:t> </a:t>
            </a:r>
            <a:r>
              <a:rPr lang="en-US" dirty="0"/>
              <a:t>Advanced </a:t>
            </a:r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Research Skills</a:t>
            </a:r>
          </a:p>
        </p:txBody>
      </p:sp>
    </p:spTree>
    <p:extLst>
      <p:ext uri="{BB962C8B-B14F-4D97-AF65-F5344CB8AC3E}">
        <p14:creationId xmlns:p14="http://schemas.microsoft.com/office/powerpoint/2010/main" val="15316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Undergraduate Research in Humanities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defines the research process in the humanities?</a:t>
            </a:r>
          </a:p>
          <a:p>
            <a:r>
              <a:rPr lang="en-US" dirty="0" smtClean="0"/>
              <a:t>How do we intentionally and thoughtfully provide opportunities to model this process?</a:t>
            </a:r>
            <a:endParaRPr lang="en-US" dirty="0" smtClean="0"/>
          </a:p>
          <a:p>
            <a:r>
              <a:rPr lang="en-US" dirty="0" smtClean="0"/>
              <a:t>How do we provide opportunities </a:t>
            </a:r>
            <a:r>
              <a:rPr lang="en-US" dirty="0"/>
              <a:t>for students to have authentic moments of </a:t>
            </a:r>
            <a:r>
              <a:rPr lang="en-US" dirty="0" smtClean="0"/>
              <a:t>discovery?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640</Words>
  <Application>Microsoft Office PowerPoint</Application>
  <PresentationFormat>On-screen Show (4:3)</PresentationFormat>
  <Paragraphs>118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Models of Undergraduate Research</vt:lpstr>
      <vt:lpstr>PowerPoint Presentation</vt:lpstr>
      <vt:lpstr>How is knowledge constructed?</vt:lpstr>
      <vt:lpstr>Why Undergraduate Research?</vt:lpstr>
      <vt:lpstr>A Developmental Model</vt:lpstr>
      <vt:lpstr>PowerPoint Presentation</vt:lpstr>
      <vt:lpstr>What are student learning goals of U.R.?</vt:lpstr>
      <vt:lpstr>Undergraduate Research in Humanities (Classics)</vt:lpstr>
      <vt:lpstr>Undergraduate Research in Humanities</vt:lpstr>
      <vt:lpstr>Undergraduate Research in the Sciences</vt:lpstr>
      <vt:lpstr>Community Discussion &amp; Examples</vt:lpstr>
      <vt:lpstr>Bibliography &amp;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Undergraduate Research</dc:title>
  <dc:creator>Lance Barton</dc:creator>
  <cp:lastModifiedBy>Lance Barton</cp:lastModifiedBy>
  <cp:revision>10</cp:revision>
  <dcterms:created xsi:type="dcterms:W3CDTF">2016-03-26T16:01:45Z</dcterms:created>
  <dcterms:modified xsi:type="dcterms:W3CDTF">2016-03-31T02:21:31Z</dcterms:modified>
</cp:coreProperties>
</file>