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sldIdLst>
    <p:sldId id="256" r:id="rId2"/>
    <p:sldId id="273" r:id="rId3"/>
    <p:sldId id="272" r:id="rId4"/>
    <p:sldId id="274" r:id="rId5"/>
    <p:sldId id="258" r:id="rId6"/>
    <p:sldId id="266" r:id="rId7"/>
    <p:sldId id="267" r:id="rId8"/>
    <p:sldId id="278" r:id="rId9"/>
    <p:sldId id="268" r:id="rId10"/>
    <p:sldId id="269" r:id="rId11"/>
    <p:sldId id="270" r:id="rId12"/>
    <p:sldId id="257" r:id="rId13"/>
    <p:sldId id="271" r:id="rId14"/>
    <p:sldId id="259" r:id="rId15"/>
    <p:sldId id="260" r:id="rId16"/>
    <p:sldId id="261" r:id="rId17"/>
    <p:sldId id="277" r:id="rId18"/>
    <p:sldId id="276" r:id="rId19"/>
    <p:sldId id="265" r:id="rId20"/>
    <p:sldId id="275" r:id="rId21"/>
    <p:sldId id="262" r:id="rId22"/>
    <p:sldId id="263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EE4AF50-EDED-544F-80EA-8F45B07DCC59}" type="datetimeFigureOut">
              <a:rPr lang="en-US" smtClean="0"/>
              <a:t>6/2/16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A742EB-79E4-8548-8432-3208C55A4AA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74983"/>
          </a:xfrm>
        </p:spPr>
        <p:txBody>
          <a:bodyPr/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428751"/>
            <a:ext cx="7406640" cy="44457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b="1" i="1" dirty="0" smtClean="0"/>
              <a:t>Make evaluation a central part of planning – not an afterthought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Determine Needs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Determine Desired Outcomes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Determine Activities to achieve outcome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Determine Indicators to measure whether you are making progress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1633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i="1" dirty="0" smtClean="0"/>
              <a:t>Outputs </a:t>
            </a:r>
            <a:r>
              <a:rPr lang="en-US" dirty="0"/>
              <a:t>are the </a:t>
            </a:r>
            <a:r>
              <a:rPr lang="en-US" i="1" dirty="0"/>
              <a:t>direct results </a:t>
            </a:r>
            <a:r>
              <a:rPr lang="en-US" dirty="0"/>
              <a:t>of program activities. They are usually described in terms of the </a:t>
            </a:r>
            <a:r>
              <a:rPr lang="en-US" i="1" dirty="0"/>
              <a:t>size and/or scope of the services and products delivered or produced </a:t>
            </a:r>
            <a:r>
              <a:rPr lang="en-US" dirty="0"/>
              <a:t>by the program. </a:t>
            </a:r>
            <a:r>
              <a:rPr lang="en-US" dirty="0" smtClean="0"/>
              <a:t>They </a:t>
            </a:r>
            <a:r>
              <a:rPr lang="en-US" dirty="0"/>
              <a:t>indicate if a program was delivered to the intended audiences at the intended “dose.” </a:t>
            </a:r>
          </a:p>
          <a:p>
            <a:pPr marL="82296" indent="0">
              <a:buNone/>
            </a:pPr>
            <a:r>
              <a:rPr lang="en-US" dirty="0" smtClean="0"/>
              <a:t>Examples: </a:t>
            </a:r>
          </a:p>
          <a:p>
            <a:r>
              <a:rPr lang="en-US" dirty="0"/>
              <a:t>T</a:t>
            </a:r>
            <a:r>
              <a:rPr lang="en-US" dirty="0" smtClean="0"/>
              <a:t>he number of </a:t>
            </a:r>
            <a:r>
              <a:rPr lang="en-US" dirty="0"/>
              <a:t>classes </a:t>
            </a:r>
            <a:r>
              <a:rPr lang="en-US" dirty="0" smtClean="0"/>
              <a:t>taught</a:t>
            </a:r>
          </a:p>
          <a:p>
            <a:r>
              <a:rPr lang="en-US" dirty="0" smtClean="0"/>
              <a:t>The number of meetings held </a:t>
            </a:r>
          </a:p>
          <a:p>
            <a:r>
              <a:rPr lang="en-US" dirty="0" smtClean="0"/>
              <a:t>The number of materials </a:t>
            </a:r>
            <a:r>
              <a:rPr lang="en-US" dirty="0"/>
              <a:t>produced and </a:t>
            </a:r>
            <a:r>
              <a:rPr lang="en-US" dirty="0" smtClean="0"/>
              <a:t>distributed</a:t>
            </a:r>
          </a:p>
          <a:p>
            <a:r>
              <a:rPr lang="en-US" dirty="0" smtClean="0"/>
              <a:t>The program </a:t>
            </a:r>
            <a:r>
              <a:rPr lang="en-US" i="1" dirty="0"/>
              <a:t>participation rates </a:t>
            </a:r>
            <a:r>
              <a:rPr lang="en-US" dirty="0"/>
              <a:t>and </a:t>
            </a:r>
            <a:r>
              <a:rPr lang="en-US" dirty="0" smtClean="0"/>
              <a:t>demography</a:t>
            </a:r>
          </a:p>
          <a:p>
            <a:r>
              <a:rPr lang="en-US" i="1" dirty="0" smtClean="0"/>
              <a:t>The hours </a:t>
            </a:r>
            <a:r>
              <a:rPr lang="en-US" i="1" dirty="0"/>
              <a:t>of each type of service </a:t>
            </a:r>
            <a:r>
              <a:rPr lang="en-US" dirty="0"/>
              <a:t>provided.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21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i="1" dirty="0" smtClean="0"/>
              <a:t>Outcomes </a:t>
            </a:r>
            <a:r>
              <a:rPr lang="en-US" dirty="0"/>
              <a:t>are specific </a:t>
            </a:r>
            <a:r>
              <a:rPr lang="en-US" i="1" dirty="0"/>
              <a:t>changes in </a:t>
            </a:r>
            <a:endParaRPr lang="en-US" i="1" dirty="0" smtClean="0"/>
          </a:p>
          <a:p>
            <a:pPr lvl="1"/>
            <a:r>
              <a:rPr lang="en-US" i="1" dirty="0" smtClean="0"/>
              <a:t>attitudes</a:t>
            </a:r>
          </a:p>
          <a:p>
            <a:pPr lvl="1"/>
            <a:r>
              <a:rPr lang="en-US" i="1" dirty="0" smtClean="0"/>
              <a:t>behaviors</a:t>
            </a:r>
          </a:p>
          <a:p>
            <a:pPr lvl="1"/>
            <a:r>
              <a:rPr lang="en-US" i="1" dirty="0" smtClean="0"/>
              <a:t>knowledge</a:t>
            </a:r>
          </a:p>
          <a:p>
            <a:pPr lvl="1"/>
            <a:r>
              <a:rPr lang="en-US" i="1" dirty="0" smtClean="0"/>
              <a:t>skills</a:t>
            </a:r>
          </a:p>
          <a:p>
            <a:pPr lvl="1"/>
            <a:r>
              <a:rPr lang="en-US" i="1" dirty="0" smtClean="0"/>
              <a:t>status </a:t>
            </a:r>
          </a:p>
          <a:p>
            <a:pPr lvl="1"/>
            <a:r>
              <a:rPr lang="en-US" i="1" dirty="0" smtClean="0"/>
              <a:t>level </a:t>
            </a:r>
            <a:r>
              <a:rPr lang="en-US" i="1" dirty="0"/>
              <a:t>of functioning </a:t>
            </a:r>
            <a:endParaRPr lang="en-US" i="1" dirty="0" smtClean="0"/>
          </a:p>
          <a:p>
            <a:pPr marL="402336" lvl="1" indent="0">
              <a:buNone/>
            </a:pPr>
            <a:r>
              <a:rPr lang="en-US" dirty="0" smtClean="0"/>
              <a:t>expected </a:t>
            </a:r>
            <a:r>
              <a:rPr lang="en-US" dirty="0"/>
              <a:t>to result from program activities and which are most often expressed </a:t>
            </a:r>
            <a:r>
              <a:rPr lang="en-US" b="1" i="1" dirty="0"/>
              <a:t>at an individual </a:t>
            </a:r>
            <a:r>
              <a:rPr lang="en-US" b="1" i="1" dirty="0" smtClean="0"/>
              <a:t>level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5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6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446575"/>
            <a:ext cx="7406640" cy="4974805"/>
          </a:xfrm>
        </p:spPr>
        <p:txBody>
          <a:bodyPr>
            <a:normAutofit/>
          </a:bodyPr>
          <a:lstStyle/>
          <a:p>
            <a:r>
              <a:rPr lang="en-US" b="1" dirty="0" smtClean="0"/>
              <a:t>Outcomes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R&amp;R - Reasonable </a:t>
            </a:r>
            <a:r>
              <a:rPr lang="en-US" sz="3600" dirty="0" smtClean="0"/>
              <a:t>and Realistic for period of grant funding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Optimistic, but….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Foundation for future programs</a:t>
            </a:r>
          </a:p>
        </p:txBody>
      </p:sp>
    </p:spTree>
    <p:extLst>
      <p:ext uri="{BB962C8B-B14F-4D97-AF65-F5344CB8AC3E}">
        <p14:creationId xmlns:p14="http://schemas.microsoft.com/office/powerpoint/2010/main" val="418179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i="1" dirty="0" smtClean="0"/>
              <a:t>Impacts</a:t>
            </a:r>
            <a:r>
              <a:rPr lang="en-US" i="1" dirty="0" smtClean="0"/>
              <a:t>:</a:t>
            </a:r>
          </a:p>
          <a:p>
            <a:r>
              <a:rPr lang="en-US" i="1" dirty="0" smtClean="0"/>
              <a:t>organizational,</a:t>
            </a:r>
          </a:p>
          <a:p>
            <a:r>
              <a:rPr lang="en-US" i="1" dirty="0" smtClean="0"/>
              <a:t>community</a:t>
            </a:r>
          </a:p>
          <a:p>
            <a:r>
              <a:rPr lang="en-US" i="1" dirty="0" smtClean="0"/>
              <a:t>system </a:t>
            </a:r>
            <a:r>
              <a:rPr lang="en-US" i="1" dirty="0"/>
              <a:t>level </a:t>
            </a:r>
            <a:r>
              <a:rPr lang="en-US" i="1" dirty="0" smtClean="0"/>
              <a:t>changes</a:t>
            </a:r>
          </a:p>
          <a:p>
            <a:pPr marL="82296" indent="0">
              <a:buNone/>
            </a:pPr>
            <a:r>
              <a:rPr lang="en-US" dirty="0" smtClean="0"/>
              <a:t>expected </a:t>
            </a:r>
            <a:r>
              <a:rPr lang="en-US" dirty="0"/>
              <a:t>to result from program </a:t>
            </a:r>
            <a:r>
              <a:rPr lang="en-US" dirty="0" smtClean="0"/>
              <a:t>activities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might include: </a:t>
            </a:r>
          </a:p>
          <a:p>
            <a:r>
              <a:rPr lang="en-US" dirty="0"/>
              <a:t>I</a:t>
            </a:r>
            <a:r>
              <a:rPr lang="en-US" dirty="0" smtClean="0"/>
              <a:t>mproved conditions </a:t>
            </a:r>
          </a:p>
          <a:p>
            <a:r>
              <a:rPr lang="en-US" dirty="0" smtClean="0"/>
              <a:t>Increased capacity </a:t>
            </a:r>
          </a:p>
          <a:p>
            <a:r>
              <a:rPr lang="en-US" dirty="0" smtClean="0"/>
              <a:t>C</a:t>
            </a:r>
            <a:r>
              <a:rPr lang="en-US" dirty="0" smtClean="0"/>
              <a:t>hanges </a:t>
            </a:r>
            <a:r>
              <a:rPr lang="en-US" dirty="0"/>
              <a:t>in the policy </a:t>
            </a:r>
            <a:r>
              <a:rPr lang="en-US" dirty="0" smtClean="0"/>
              <a:t>arena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35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69136"/>
          </a:xfrm>
        </p:spPr>
        <p:txBody>
          <a:bodyPr/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1641" y="1340729"/>
            <a:ext cx="7737559" cy="508065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Indicators</a:t>
            </a:r>
          </a:p>
          <a:p>
            <a:pPr marL="541782" indent="-514350">
              <a:buAutoNum type="arabicParenR"/>
            </a:pPr>
            <a:r>
              <a:rPr lang="en-US" sz="3200" b="1" u="sng" dirty="0" smtClean="0"/>
              <a:t>Process Indicators</a:t>
            </a:r>
            <a:r>
              <a:rPr lang="en-US" sz="3200" dirty="0" smtClean="0"/>
              <a:t> (Activities/Outputs)</a:t>
            </a:r>
          </a:p>
          <a:p>
            <a:pPr marL="541782" indent="-514350">
              <a:buAutoNum type="arabicParenR"/>
            </a:pPr>
            <a:r>
              <a:rPr lang="en-US" sz="3200" b="1" u="sng" dirty="0" smtClean="0"/>
              <a:t>Outcome </a:t>
            </a:r>
            <a:r>
              <a:rPr lang="en-US" sz="3200" b="1" u="sng" dirty="0" smtClean="0"/>
              <a:t>Indicators</a:t>
            </a:r>
            <a:endParaRPr lang="en-US" sz="3200" dirty="0" smtClean="0"/>
          </a:p>
          <a:p>
            <a:pPr marL="484632" indent="-457200">
              <a:buFont typeface="Arial"/>
              <a:buChar char="•"/>
            </a:pPr>
            <a:r>
              <a:rPr lang="en-US" sz="3200" dirty="0" smtClean="0"/>
              <a:t>Must clearly define both</a:t>
            </a:r>
          </a:p>
          <a:p>
            <a:pPr marL="484632" indent="-457200">
              <a:buFont typeface="Arial"/>
              <a:buChar char="•"/>
            </a:pPr>
            <a:r>
              <a:rPr lang="en-US" sz="3200" dirty="0" smtClean="0"/>
              <a:t>Want to avoid </a:t>
            </a:r>
            <a:r>
              <a:rPr lang="en-US" sz="3200" dirty="0" smtClean="0"/>
              <a:t>funder asking:</a:t>
            </a:r>
          </a:p>
          <a:p>
            <a:pPr marL="484632" indent="-457200">
              <a:buFont typeface="Arial"/>
              <a:buChar char="•"/>
            </a:pPr>
            <a:endParaRPr lang="en-US" sz="1200" dirty="0" smtClean="0"/>
          </a:p>
          <a:p>
            <a:pPr marL="914400" lvl="1" indent="-457200">
              <a:buFont typeface="Arial"/>
              <a:buChar char="•"/>
            </a:pPr>
            <a:r>
              <a:rPr lang="en-US" sz="3400" dirty="0" smtClean="0"/>
              <a:t>“What does that mean?”</a:t>
            </a:r>
          </a:p>
          <a:p>
            <a:pPr marL="914400" lvl="1" indent="-457200">
              <a:buFont typeface="Arial"/>
              <a:buChar char="•"/>
            </a:pPr>
            <a:r>
              <a:rPr lang="en-US" sz="3400" dirty="0" smtClean="0"/>
              <a:t>“Why are you doing that?”</a:t>
            </a:r>
          </a:p>
          <a:p>
            <a:pPr lvl="1"/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226057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398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129035"/>
            <a:ext cx="7406640" cy="5292346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Indicators</a:t>
            </a:r>
          </a:p>
          <a:p>
            <a:pPr marL="541782" indent="-514350">
              <a:buAutoNum type="arabicParenR"/>
            </a:pPr>
            <a:r>
              <a:rPr lang="en-US" sz="3200" b="1" u="sng" dirty="0" smtClean="0"/>
              <a:t>Process Indicators</a:t>
            </a:r>
            <a:r>
              <a:rPr lang="en-US" sz="3200" dirty="0" smtClean="0"/>
              <a:t> – The quantity and quality of activities you are delivering</a:t>
            </a:r>
          </a:p>
          <a:p>
            <a:pPr marL="920750" lvl="1" indent="-514350" algn="l">
              <a:buSzPct val="75000"/>
              <a:buFont typeface="+mj-lt"/>
              <a:buAutoNum type="alphaLcPeriod"/>
              <a:tabLst>
                <a:tab pos="863600" algn="l"/>
                <a:tab pos="917575" algn="l"/>
              </a:tabLst>
            </a:pPr>
            <a:r>
              <a:rPr lang="en-US" sz="3200" dirty="0" smtClean="0"/>
              <a:t>Provide important feedback before you can expect to see evidence that outcomes are being achieved</a:t>
            </a:r>
          </a:p>
        </p:txBody>
      </p:sp>
    </p:spTree>
    <p:extLst>
      <p:ext uri="{BB962C8B-B14F-4D97-AF65-F5344CB8AC3E}">
        <p14:creationId xmlns:p14="http://schemas.microsoft.com/office/powerpoint/2010/main" val="130135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632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7241"/>
            <a:ext cx="7406640" cy="520414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Indicators</a:t>
            </a:r>
          </a:p>
          <a:p>
            <a:pPr marL="541782" indent="-514350">
              <a:buAutoNum type="arabicParenR"/>
            </a:pPr>
            <a:r>
              <a:rPr lang="en-US" sz="3200" b="1" u="sng" dirty="0" smtClean="0"/>
              <a:t>Outcome Indicators</a:t>
            </a:r>
            <a:r>
              <a:rPr lang="en-US" sz="3200" dirty="0" smtClean="0"/>
              <a:t> – The outcomes that your program is delivering</a:t>
            </a:r>
          </a:p>
          <a:p>
            <a:pPr marL="971550" lvl="1" indent="-514350">
              <a:buSzPct val="75000"/>
              <a:buFont typeface="+mj-lt"/>
              <a:buAutoNum type="alphaLcPeriod"/>
            </a:pPr>
            <a:r>
              <a:rPr lang="en-US" sz="3200" dirty="0" smtClean="0"/>
              <a:t>Clear quantitative and qualitative measures of outcomes/impact</a:t>
            </a:r>
          </a:p>
          <a:p>
            <a:pPr marL="971550" lvl="1" indent="-514350">
              <a:buSzPct val="75000"/>
              <a:buFont typeface="+mj-lt"/>
              <a:buAutoNum type="alphaLcPeriod"/>
            </a:pPr>
            <a:r>
              <a:rPr lang="en-US" sz="3200" dirty="0" smtClean="0"/>
              <a:t>Quantitative measures</a:t>
            </a:r>
          </a:p>
          <a:p>
            <a:pPr marL="971550" lvl="1" indent="-514350">
              <a:buSzPct val="75000"/>
              <a:buFont typeface="+mj-lt"/>
              <a:buAutoNum type="alphaLcPeriod"/>
            </a:pPr>
            <a:r>
              <a:rPr lang="en-US" sz="3200" dirty="0" smtClean="0"/>
              <a:t>Qualitative Narratives</a:t>
            </a:r>
          </a:p>
        </p:txBody>
      </p:sp>
    </p:spTree>
    <p:extLst>
      <p:ext uri="{BB962C8B-B14F-4D97-AF65-F5344CB8AC3E}">
        <p14:creationId xmlns:p14="http://schemas.microsoft.com/office/powerpoint/2010/main" val="299311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632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4750" y="1217241"/>
            <a:ext cx="7664450" cy="520414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Indicators</a:t>
            </a:r>
          </a:p>
          <a:p>
            <a:pPr lvl="1">
              <a:buSzPct val="75000"/>
            </a:pPr>
            <a:r>
              <a:rPr lang="en-US" sz="3600" b="1" dirty="0" smtClean="0"/>
              <a:t>What indicators/data should we use? Where do we find them?</a:t>
            </a:r>
          </a:p>
          <a:p>
            <a:pPr marL="971550" lvl="1" indent="-514350">
              <a:buSzPct val="75000"/>
              <a:buFont typeface="+mj-lt"/>
              <a:buAutoNum type="alphaLcPeriod"/>
            </a:pPr>
            <a:r>
              <a:rPr lang="en-US" sz="3200" dirty="0" smtClean="0"/>
              <a:t>Whenever possible use existing/standardized indicators and data.</a:t>
            </a:r>
          </a:p>
          <a:p>
            <a:pPr marL="971550" lvl="1" indent="-514350">
              <a:buSzPct val="75000"/>
              <a:buFont typeface="+mj-lt"/>
              <a:buAutoNum type="alphaLcPeriod"/>
            </a:pPr>
            <a:r>
              <a:rPr lang="en-US" sz="3200" dirty="0" smtClean="0"/>
              <a:t>Don’t spend time/energy creating new indicators or debating the validity of existing indicators</a:t>
            </a:r>
          </a:p>
        </p:txBody>
      </p:sp>
    </p:spTree>
    <p:extLst>
      <p:ext uri="{BB962C8B-B14F-4D97-AF65-F5344CB8AC3E}">
        <p14:creationId xmlns:p14="http://schemas.microsoft.com/office/powerpoint/2010/main" val="2290809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632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17241"/>
            <a:ext cx="7406640" cy="520414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Terms/Concepts versus Indicators:</a:t>
            </a:r>
          </a:p>
          <a:p>
            <a:r>
              <a:rPr lang="en-US" sz="3200" b="1" dirty="0" smtClean="0"/>
              <a:t>Examples:</a:t>
            </a:r>
          </a:p>
          <a:p>
            <a:pPr marL="541782" indent="-514350">
              <a:buAutoNum type="arabicParenR"/>
            </a:pPr>
            <a:r>
              <a:rPr lang="en-US" sz="3200" b="1" dirty="0" smtClean="0"/>
              <a:t>Poverty - ?</a:t>
            </a:r>
          </a:p>
          <a:p>
            <a:pPr marL="541782" indent="-514350">
              <a:buAutoNum type="arabicParenR"/>
            </a:pPr>
            <a:r>
              <a:rPr lang="en-US" sz="3200" b="1" dirty="0" smtClean="0"/>
              <a:t>Hunger - ?</a:t>
            </a:r>
          </a:p>
          <a:p>
            <a:pPr marL="541782" indent="-514350">
              <a:buAutoNum type="arabicParenR"/>
            </a:pPr>
            <a:r>
              <a:rPr lang="en-US" sz="3200" b="1" dirty="0" smtClean="0"/>
              <a:t>Obesity - ?</a:t>
            </a:r>
          </a:p>
          <a:p>
            <a:pPr marL="541782" indent="-514350">
              <a:buAutoNum type="arabicParenR"/>
            </a:pPr>
            <a:r>
              <a:rPr lang="en-US" sz="3200" b="1" dirty="0" smtClean="0"/>
              <a:t>Literacy - ?</a:t>
            </a:r>
          </a:p>
          <a:p>
            <a:pPr marL="541782" indent="-514350">
              <a:buAutoNum type="arabicParenR"/>
            </a:pPr>
            <a:r>
              <a:rPr lang="en-US" sz="3200" b="1" dirty="0" smtClean="0"/>
              <a:t>Violence - ?</a:t>
            </a:r>
          </a:p>
          <a:p>
            <a:pPr marL="541782" indent="-514350">
              <a:buAutoNum type="arabicParenR"/>
            </a:pPr>
            <a:endParaRPr lang="en-US" sz="1200" b="1" dirty="0"/>
          </a:p>
          <a:p>
            <a:pPr algn="ctr"/>
            <a:r>
              <a:rPr lang="en-US" sz="3200" b="1" dirty="0" smtClean="0"/>
              <a:t>Be specific!</a:t>
            </a:r>
            <a:endParaRPr lang="en-US" sz="3200" b="1" dirty="0" smtClean="0"/>
          </a:p>
          <a:p>
            <a:pPr marL="541782" indent="-514350">
              <a:buAutoNum type="arabicParenR"/>
            </a:pPr>
            <a:endParaRPr lang="en-US" sz="3200" b="1" dirty="0" smtClean="0"/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6868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94054"/>
            <a:ext cx="7406640" cy="5292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664" y="723288"/>
            <a:ext cx="7745536" cy="6134711"/>
          </a:xfrm>
        </p:spPr>
        <p:txBody>
          <a:bodyPr>
            <a:normAutofit/>
          </a:bodyPr>
          <a:lstStyle/>
          <a:p>
            <a:r>
              <a:rPr lang="en-US" b="1" dirty="0" smtClean="0"/>
              <a:t>Methods:</a:t>
            </a:r>
          </a:p>
          <a:p>
            <a:r>
              <a:rPr lang="en-US" b="1" dirty="0" smtClean="0"/>
              <a:t>Quantitative Data:</a:t>
            </a:r>
          </a:p>
          <a:p>
            <a:pPr marL="541782" indent="-514350">
              <a:buAutoNum type="arabicParenR"/>
            </a:pPr>
            <a:r>
              <a:rPr lang="en-US" b="1" dirty="0" smtClean="0"/>
              <a:t>Number of people served</a:t>
            </a:r>
          </a:p>
          <a:p>
            <a:pPr marL="541782" indent="-514350">
              <a:buAutoNum type="arabicParenR"/>
            </a:pPr>
            <a:r>
              <a:rPr lang="en-US" b="1" dirty="0" smtClean="0"/>
              <a:t>Percentage change in outcome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Qualitative Data</a:t>
            </a:r>
          </a:p>
          <a:p>
            <a:pPr marL="541782" indent="-514350">
              <a:buAutoNum type="arabicParenR"/>
            </a:pPr>
            <a:r>
              <a:rPr lang="en-US" b="1" dirty="0" smtClean="0"/>
              <a:t>Survey/Interview of staff</a:t>
            </a:r>
          </a:p>
          <a:p>
            <a:pPr marL="541782" indent="-514350">
              <a:buAutoNum type="arabicParenR"/>
            </a:pPr>
            <a:r>
              <a:rPr lang="en-US" b="1" dirty="0" smtClean="0"/>
              <a:t>Survey/Interview of participants</a:t>
            </a:r>
          </a:p>
          <a:p>
            <a:pPr marL="541782" indent="-514350">
              <a:buAutoNum type="arabicParenR"/>
            </a:pPr>
            <a:r>
              <a:rPr lang="en-US" b="1" dirty="0" smtClean="0"/>
              <a:t>Observation of process</a:t>
            </a:r>
          </a:p>
          <a:p>
            <a:endParaRPr lang="en-US" sz="2000" dirty="0" smtClean="0"/>
          </a:p>
          <a:p>
            <a:r>
              <a:rPr lang="en-US" sz="2000" b="1" i="1" dirty="0" smtClean="0"/>
              <a:t>Once </a:t>
            </a:r>
            <a:r>
              <a:rPr lang="en-US" sz="2000" b="1" i="1" dirty="0"/>
              <a:t>you are relatively certain that group consensus has been reached, you should record your program outcomes, activities, and indicators in the form of a spreadsheet.</a:t>
            </a:r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55151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749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 and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3444" y="1234881"/>
            <a:ext cx="7803288" cy="5623119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SOAR Analysis</a:t>
            </a:r>
          </a:p>
          <a:p>
            <a:r>
              <a:rPr lang="en-US" sz="6600" b="1" dirty="0" smtClean="0">
                <a:solidFill>
                  <a:srgbClr val="660066"/>
                </a:solidFill>
              </a:rPr>
              <a:t>S</a:t>
            </a:r>
            <a:r>
              <a:rPr lang="en-US" sz="3600" dirty="0" smtClean="0"/>
              <a:t>trengths</a:t>
            </a:r>
          </a:p>
          <a:p>
            <a:r>
              <a:rPr lang="en-US" sz="6600" b="1" dirty="0" smtClean="0">
                <a:solidFill>
                  <a:srgbClr val="660066"/>
                </a:solidFill>
              </a:rPr>
              <a:t>O</a:t>
            </a:r>
            <a:r>
              <a:rPr lang="en-US" sz="3600" dirty="0" smtClean="0"/>
              <a:t>pportunities</a:t>
            </a:r>
          </a:p>
          <a:p>
            <a:r>
              <a:rPr lang="en-US" sz="6600" b="1" dirty="0" smtClean="0">
                <a:solidFill>
                  <a:srgbClr val="660066"/>
                </a:solidFill>
              </a:rPr>
              <a:t>A</a:t>
            </a:r>
            <a:r>
              <a:rPr lang="en-US" sz="3600" dirty="0" smtClean="0"/>
              <a:t>spirations</a:t>
            </a:r>
          </a:p>
          <a:p>
            <a:r>
              <a:rPr lang="en-US" sz="6600" b="1" u="sng" dirty="0" smtClean="0">
                <a:solidFill>
                  <a:srgbClr val="660066"/>
                </a:solidFill>
              </a:rPr>
              <a:t>R</a:t>
            </a:r>
            <a:r>
              <a:rPr lang="en-US" sz="3600" u="sng" dirty="0" smtClean="0"/>
              <a:t>esults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1265891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94054"/>
            <a:ext cx="7406640" cy="5292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664" y="723288"/>
            <a:ext cx="7745536" cy="6134711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3200" b="1" dirty="0" smtClean="0"/>
              <a:t>Commitment to Process</a:t>
            </a:r>
            <a:endParaRPr lang="en-US" sz="3200" b="1" dirty="0"/>
          </a:p>
          <a:p>
            <a:pPr marL="484632" indent="-457200">
              <a:buFont typeface="Arial"/>
              <a:buChar char="•"/>
            </a:pPr>
            <a:r>
              <a:rPr lang="en-US" b="1" dirty="0" smtClean="0"/>
              <a:t>Who in the organization is responsible for this process?</a:t>
            </a:r>
          </a:p>
          <a:p>
            <a:pPr marL="484632" indent="-457200">
              <a:buFont typeface="Arial"/>
              <a:buChar char="•"/>
            </a:pPr>
            <a:r>
              <a:rPr lang="en-US" b="1" dirty="0" smtClean="0"/>
              <a:t>What knowledge/expertise do they possess to do the assessment</a:t>
            </a:r>
            <a:r>
              <a:rPr lang="en-US" b="1" dirty="0" smtClean="0"/>
              <a:t>?</a:t>
            </a:r>
          </a:p>
          <a:p>
            <a:pPr marL="484632" indent="-457200">
              <a:buFont typeface="Arial"/>
              <a:buChar char="•"/>
            </a:pPr>
            <a:r>
              <a:rPr lang="en-US" b="1" dirty="0" smtClean="0"/>
              <a:t>What resources will they need to conduct assessment?</a:t>
            </a:r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208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94054"/>
            <a:ext cx="7406640" cy="5292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664" y="723288"/>
            <a:ext cx="7745536" cy="6134711"/>
          </a:xfrm>
        </p:spPr>
        <p:txBody>
          <a:bodyPr>
            <a:normAutofit/>
          </a:bodyPr>
          <a:lstStyle/>
          <a:p>
            <a:r>
              <a:rPr lang="en-US" b="1" dirty="0" smtClean="0"/>
              <a:t>Exercise</a:t>
            </a:r>
          </a:p>
          <a:p>
            <a:r>
              <a:rPr lang="en-US" b="1" dirty="0" smtClean="0"/>
              <a:t>Divide Back Into Groups</a:t>
            </a:r>
          </a:p>
          <a:p>
            <a:r>
              <a:rPr lang="en-US" b="1" dirty="0" smtClean="0"/>
              <a:t>Address Following Discussion Questions:</a:t>
            </a:r>
          </a:p>
          <a:p>
            <a:pPr marL="541782" indent="-514350">
              <a:buFont typeface="+mj-lt"/>
              <a:buAutoNum type="arabicPeriod"/>
            </a:pPr>
            <a:r>
              <a:rPr lang="en-US" b="1" dirty="0" smtClean="0"/>
              <a:t>What are the </a:t>
            </a:r>
            <a:r>
              <a:rPr lang="en-US" b="1" u="sng" dirty="0" smtClean="0"/>
              <a:t>DESIRED OUTCOMES </a:t>
            </a:r>
            <a:r>
              <a:rPr lang="en-US" b="1" dirty="0" smtClean="0"/>
              <a:t>of the program?  What are the goals?  What are we trying to accomplish within the next month/quarter/year(s)?  How will you measure?</a:t>
            </a:r>
          </a:p>
          <a:p>
            <a:pPr marL="541782" indent="-514350">
              <a:buFont typeface="+mj-lt"/>
              <a:buAutoNum type="arabicPeriod"/>
            </a:pPr>
            <a:r>
              <a:rPr lang="en-US" b="1" dirty="0" smtClean="0"/>
              <a:t>How will we get there?  What </a:t>
            </a:r>
            <a:r>
              <a:rPr lang="en-US" b="1" u="sng" dirty="0" smtClean="0"/>
              <a:t>ACTIVITIES</a:t>
            </a:r>
            <a:r>
              <a:rPr lang="en-US" b="1" dirty="0" smtClean="0"/>
              <a:t> will enable us to reach our outcomes?  How will you measure?</a:t>
            </a:r>
          </a:p>
          <a:p>
            <a:pPr marL="541782" indent="-514350">
              <a:buFont typeface="+mj-lt"/>
              <a:buAutoNum type="arabicPeriod"/>
            </a:pPr>
            <a:r>
              <a:rPr lang="en-US" b="1" dirty="0" smtClean="0"/>
              <a:t>What will INDICATE to us that we are making progress toward the desired outcomes?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14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1129"/>
            <a:ext cx="7498080" cy="688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34891"/>
              </p:ext>
            </p:extLst>
          </p:nvPr>
        </p:nvGraphicFramePr>
        <p:xfrm>
          <a:off x="1111304" y="1989134"/>
          <a:ext cx="7823148" cy="483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787"/>
                <a:gridCol w="1955787"/>
                <a:gridCol w="1955787"/>
                <a:gridCol w="1955787"/>
              </a:tblGrid>
              <a:tr h="1451374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Collection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Person(s)</a:t>
                      </a:r>
                      <a:r>
                        <a:rPr lang="en-US" baseline="0" dirty="0" smtClean="0"/>
                        <a:t> Responsible for Documentation</a:t>
                      </a:r>
                      <a:endParaRPr lang="en-US" dirty="0"/>
                    </a:p>
                  </a:txBody>
                  <a:tcPr/>
                </a:tc>
              </a:tr>
              <a:tr h="16905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05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1304" y="987905"/>
            <a:ext cx="782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 1: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8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1129"/>
            <a:ext cx="7498080" cy="6880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384" y="829133"/>
            <a:ext cx="7875304" cy="5892147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sz="2600" b="1" dirty="0" smtClean="0"/>
              <a:t>The value of assessment/evaluation discussion: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mpowers </a:t>
            </a:r>
            <a:r>
              <a:rPr lang="en-US" dirty="0"/>
              <a:t>program stakeholders and enables them to come to consensus </a:t>
            </a:r>
            <a:r>
              <a:rPr lang="en-US" dirty="0" smtClean="0"/>
              <a:t>on:</a:t>
            </a:r>
          </a:p>
          <a:p>
            <a:pPr marL="870966" lvl="1" indent="-514350">
              <a:buSzPct val="85000"/>
              <a:buFont typeface="+mj-lt"/>
              <a:buAutoNum type="alphaL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important program </a:t>
            </a:r>
            <a:r>
              <a:rPr lang="en-US" dirty="0" smtClean="0"/>
              <a:t>outcomes</a:t>
            </a:r>
            <a:endParaRPr lang="en-US" dirty="0"/>
          </a:p>
          <a:p>
            <a:pPr marL="870966" lvl="1" indent="-514350">
              <a:buSzPct val="85000"/>
              <a:buFont typeface="+mj-lt"/>
              <a:buAutoNum type="alphaLcPeriod"/>
            </a:pPr>
            <a:r>
              <a:rPr lang="en-US" dirty="0" smtClean="0"/>
              <a:t>key activities</a:t>
            </a:r>
            <a:endParaRPr lang="en-US" dirty="0"/>
          </a:p>
          <a:p>
            <a:pPr marL="870966" lvl="1" indent="-514350">
              <a:buSzPct val="85000"/>
              <a:buFont typeface="+mj-lt"/>
              <a:buAutoNum type="alphaLcPeriod"/>
            </a:pPr>
            <a:r>
              <a:rPr lang="en-US" dirty="0" smtClean="0"/>
              <a:t>realistic </a:t>
            </a:r>
            <a:r>
              <a:rPr lang="en-US" dirty="0"/>
              <a:t>indicators. 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When </a:t>
            </a:r>
            <a:r>
              <a:rPr lang="en-US" dirty="0"/>
              <a:t>done with integrity the discussion will have a dual effect: </a:t>
            </a:r>
            <a:endParaRPr lang="en-US" dirty="0" smtClean="0"/>
          </a:p>
          <a:p>
            <a:pPr marL="870966" lvl="1" indent="-514350">
              <a:buSzPct val="85000"/>
              <a:buFont typeface="+mj-lt"/>
              <a:buAutoNum type="alphaLcPeriod"/>
            </a:pPr>
            <a:r>
              <a:rPr lang="en-US" dirty="0" smtClean="0"/>
              <a:t>it </a:t>
            </a:r>
            <a:r>
              <a:rPr lang="en-US" dirty="0"/>
              <a:t>will clarify the central purpose of </a:t>
            </a:r>
            <a:r>
              <a:rPr lang="en-US" dirty="0" smtClean="0"/>
              <a:t>an organization, an initiative, </a:t>
            </a:r>
            <a:r>
              <a:rPr lang="en-US" dirty="0"/>
              <a:t>and </a:t>
            </a:r>
            <a:r>
              <a:rPr lang="en-US" dirty="0" smtClean="0"/>
              <a:t>the </a:t>
            </a:r>
            <a:r>
              <a:rPr lang="en-US" dirty="0"/>
              <a:t>corresponding outcomes, activities and </a:t>
            </a:r>
            <a:r>
              <a:rPr lang="en-US" dirty="0" smtClean="0"/>
              <a:t>indicators</a:t>
            </a:r>
            <a:endParaRPr lang="en-US" dirty="0"/>
          </a:p>
          <a:p>
            <a:pPr marL="870966" lvl="1" indent="-514350">
              <a:buSzPct val="85000"/>
              <a:buFont typeface="+mj-lt"/>
              <a:buAutoNum type="alphaLcPeriod"/>
            </a:pPr>
            <a:r>
              <a:rPr lang="en-US" dirty="0" smtClean="0"/>
              <a:t>it </a:t>
            </a:r>
            <a:r>
              <a:rPr lang="en-US" dirty="0"/>
              <a:t>will foster collaboration among stakeholders.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644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82296" indent="0">
              <a:buNone/>
            </a:pPr>
            <a:r>
              <a:rPr lang="en-US" b="1" dirty="0" smtClean="0"/>
              <a:t>Thinking </a:t>
            </a:r>
            <a:r>
              <a:rPr lang="en-US" b="1" dirty="0"/>
              <a:t>about </a:t>
            </a:r>
            <a:r>
              <a:rPr lang="en-US" b="1" dirty="0" smtClean="0"/>
              <a:t>assessment of a </a:t>
            </a:r>
            <a:r>
              <a:rPr lang="en-US" b="1" dirty="0"/>
              <a:t>program in logic model terms prompts the clarity and specificity required for </a:t>
            </a:r>
            <a:r>
              <a:rPr lang="en-US" b="1" dirty="0" smtClean="0"/>
              <a:t>success.</a:t>
            </a:r>
          </a:p>
          <a:p>
            <a:pPr marL="402336" lvl="1" indent="0">
              <a:buNone/>
            </a:pPr>
            <a:r>
              <a:rPr lang="en-US" dirty="0" smtClean="0"/>
              <a:t>(</a:t>
            </a:r>
            <a:r>
              <a:rPr lang="en-US" dirty="0"/>
              <a:t>1) an inventory of what you have and what you need to </a:t>
            </a:r>
            <a:r>
              <a:rPr lang="en-US" dirty="0" smtClean="0"/>
              <a:t>operate </a:t>
            </a:r>
            <a:r>
              <a:rPr lang="en-US" dirty="0"/>
              <a:t>your </a:t>
            </a:r>
            <a:r>
              <a:rPr lang="en-US" dirty="0" smtClean="0"/>
              <a:t>program</a:t>
            </a:r>
          </a:p>
          <a:p>
            <a:pPr marL="402336" lvl="1" indent="0">
              <a:buNone/>
            </a:pPr>
            <a:r>
              <a:rPr lang="en-US" dirty="0" smtClean="0"/>
              <a:t>(</a:t>
            </a:r>
            <a:r>
              <a:rPr lang="en-US" dirty="0"/>
              <a:t>2) a strong case for how and why your program will produce your desired </a:t>
            </a:r>
            <a:r>
              <a:rPr lang="en-US" dirty="0" smtClean="0"/>
              <a:t>results </a:t>
            </a:r>
          </a:p>
          <a:p>
            <a:pPr marL="402336" lvl="1" indent="0">
              <a:buNone/>
            </a:pPr>
            <a:r>
              <a:rPr lang="en-US" dirty="0" smtClean="0"/>
              <a:t>(</a:t>
            </a:r>
            <a:r>
              <a:rPr lang="en-US" dirty="0"/>
              <a:t>3) a method for program management and assessment.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3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Assessment/Evaluation -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PROBLEM OR ISSUE STATEMENT</a:t>
            </a:r>
            <a:r>
              <a:rPr lang="en-US" dirty="0"/>
              <a:t>: Describe the problem(s) your program is attempting </a:t>
            </a:r>
            <a:r>
              <a:rPr lang="en-US" dirty="0" smtClean="0"/>
              <a:t>to </a:t>
            </a:r>
            <a:r>
              <a:rPr lang="en-US" dirty="0"/>
              <a:t>solve or the issue(s) your program will address. </a:t>
            </a:r>
          </a:p>
          <a:p>
            <a:r>
              <a:rPr lang="en-US" b="1" dirty="0"/>
              <a:t>COMMUNITY NEEDS/ASSETS</a:t>
            </a:r>
            <a:r>
              <a:rPr lang="en-US" dirty="0"/>
              <a:t>: Specify the needs and/or assets of your community that led your organization to design a program that addresses the problem. </a:t>
            </a:r>
          </a:p>
          <a:p>
            <a:r>
              <a:rPr lang="en-US" b="1" dirty="0"/>
              <a:t>DESIRED RESULTS (OUTPUTS, </a:t>
            </a:r>
            <a:r>
              <a:rPr lang="en-US" b="1" dirty="0" smtClean="0"/>
              <a:t>OUTCOMES, </a:t>
            </a:r>
            <a:r>
              <a:rPr lang="en-US" b="1" dirty="0"/>
              <a:t>AND IMPACTS): </a:t>
            </a:r>
            <a:r>
              <a:rPr lang="en-US" dirty="0"/>
              <a:t>Identify desired results, or vision of the future, by describing what you expect to achieve near- and long-term. </a:t>
            </a:r>
          </a:p>
          <a:p>
            <a:r>
              <a:rPr lang="en-US" b="1" dirty="0"/>
              <a:t>INFLUENTIAL FACTORS: </a:t>
            </a:r>
            <a:r>
              <a:rPr lang="en-US" dirty="0"/>
              <a:t>List the factors you believe will influence change in your community. </a:t>
            </a:r>
          </a:p>
          <a:p>
            <a:r>
              <a:rPr lang="en-US" b="1" dirty="0"/>
              <a:t>STRATEGIES: </a:t>
            </a:r>
            <a:r>
              <a:rPr lang="en-US" dirty="0"/>
              <a:t>List general successful strategies or “best practices” that have helped </a:t>
            </a:r>
            <a:r>
              <a:rPr lang="en-US" dirty="0" smtClean="0"/>
              <a:t>communities </a:t>
            </a:r>
            <a:r>
              <a:rPr lang="en-US" dirty="0"/>
              <a:t>like yours achieve the kinds of results your program promises. </a:t>
            </a:r>
          </a:p>
          <a:p>
            <a:r>
              <a:rPr lang="en-US" b="1" dirty="0"/>
              <a:t>ASSUMPTIONS:</a:t>
            </a:r>
            <a:r>
              <a:rPr lang="en-US" dirty="0"/>
              <a:t> State the assumptions behind how and why the change strategies will work in your community.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5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56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323087"/>
            <a:ext cx="7406640" cy="5098293"/>
          </a:xfrm>
        </p:spPr>
        <p:txBody>
          <a:bodyPr>
            <a:normAutofit/>
          </a:bodyPr>
          <a:lstStyle/>
          <a:p>
            <a:r>
              <a:rPr lang="en-US" b="1" dirty="0" smtClean="0"/>
              <a:t>Need Statement Tips: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Quantitative - Use </a:t>
            </a:r>
            <a:r>
              <a:rPr lang="en-US" sz="3600" dirty="0" smtClean="0"/>
              <a:t>Statistics/Data that support the </a:t>
            </a:r>
            <a:r>
              <a:rPr lang="en-US" sz="3600" dirty="0" smtClean="0"/>
              <a:t>case</a:t>
            </a:r>
            <a:endParaRPr lang="en-US" sz="3600" dirty="0" smtClean="0"/>
          </a:p>
          <a:p>
            <a:pPr marL="541782" indent="-514350">
              <a:buAutoNum type="arabicParenR"/>
            </a:pPr>
            <a:r>
              <a:rPr lang="en-US" sz="3600" dirty="0" smtClean="0"/>
              <a:t>Qualitative - Use </a:t>
            </a:r>
            <a:r>
              <a:rPr lang="en-US" sz="3600" dirty="0" smtClean="0"/>
              <a:t>Examples and Narratives </a:t>
            </a:r>
            <a:endParaRPr lang="en-US" sz="3600" dirty="0" smtClean="0"/>
          </a:p>
          <a:p>
            <a:pPr marL="541782" indent="-514350">
              <a:buAutoNum type="arabicParenR"/>
            </a:pPr>
            <a:r>
              <a:rPr lang="en-US" sz="3600" dirty="0" smtClean="0"/>
              <a:t>Clearly </a:t>
            </a:r>
            <a:r>
              <a:rPr lang="en-US" sz="3600" dirty="0" smtClean="0"/>
              <a:t>Defined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Support the case</a:t>
            </a:r>
          </a:p>
          <a:p>
            <a:pPr marL="541782" indent="-514350">
              <a:buAutoNum type="arabicParenR"/>
            </a:pPr>
            <a:r>
              <a:rPr lang="en-US" sz="3600" dirty="0" smtClean="0"/>
              <a:t>Be realistic but optimistic!</a:t>
            </a:r>
          </a:p>
        </p:txBody>
      </p:sp>
    </p:spTree>
    <p:extLst>
      <p:ext uri="{BB962C8B-B14F-4D97-AF65-F5344CB8AC3E}">
        <p14:creationId xmlns:p14="http://schemas.microsoft.com/office/powerpoint/2010/main" val="65450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b="1" dirty="0" smtClean="0"/>
              <a:t>Using the Logic Model</a:t>
            </a:r>
          </a:p>
          <a:p>
            <a:pPr marL="82296" indent="0" algn="ctr">
              <a:buNone/>
            </a:pPr>
            <a:r>
              <a:rPr lang="en-US" dirty="0" smtClean="0"/>
              <a:t>Include these components:</a:t>
            </a:r>
            <a:endParaRPr lang="en-US" dirty="0"/>
          </a:p>
          <a:p>
            <a:r>
              <a:rPr lang="en-US" b="1" dirty="0" smtClean="0"/>
              <a:t>Factors</a:t>
            </a:r>
          </a:p>
          <a:p>
            <a:r>
              <a:rPr lang="en-US" b="1" dirty="0" smtClean="0"/>
              <a:t>Activities</a:t>
            </a:r>
          </a:p>
          <a:p>
            <a:r>
              <a:rPr lang="en-US" b="1" dirty="0" smtClean="0"/>
              <a:t>Outputs</a:t>
            </a:r>
          </a:p>
          <a:p>
            <a:r>
              <a:rPr lang="en-US" b="1" dirty="0" smtClean="0"/>
              <a:t>Outcomes</a:t>
            </a:r>
          </a:p>
          <a:p>
            <a:r>
              <a:rPr lang="en-US" b="1" dirty="0" smtClean="0"/>
              <a:t>Impacts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39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i="1" u="sng" dirty="0" smtClean="0"/>
              <a:t>Factors</a:t>
            </a:r>
            <a:r>
              <a:rPr lang="en-US" b="1" i="1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resources and/or barriers, which potentially enable or limit program effectiveness. </a:t>
            </a: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Enabling </a:t>
            </a:r>
            <a:r>
              <a:rPr lang="en-US" b="1" i="1" dirty="0"/>
              <a:t>protective factors </a:t>
            </a:r>
            <a:r>
              <a:rPr lang="en-US" b="1" dirty="0"/>
              <a:t>or </a:t>
            </a:r>
            <a:r>
              <a:rPr lang="en-US" b="1" i="1" dirty="0"/>
              <a:t>resources</a:t>
            </a:r>
            <a:r>
              <a:rPr lang="en-US" i="1" dirty="0"/>
              <a:t> </a:t>
            </a:r>
            <a:endParaRPr lang="en-US" i="1" dirty="0"/>
          </a:p>
          <a:p>
            <a:pPr marL="82296" indent="0">
              <a:buNone/>
            </a:pPr>
            <a:r>
              <a:rPr lang="en-US" dirty="0"/>
              <a:t>M</a:t>
            </a:r>
            <a:r>
              <a:rPr lang="en-US" dirty="0" smtClean="0"/>
              <a:t>ay include:</a:t>
            </a:r>
          </a:p>
          <a:p>
            <a:r>
              <a:rPr lang="en-US" dirty="0" smtClean="0"/>
              <a:t>funding </a:t>
            </a:r>
          </a:p>
          <a:p>
            <a:r>
              <a:rPr lang="en-US" dirty="0" smtClean="0"/>
              <a:t>existing organizations </a:t>
            </a:r>
          </a:p>
          <a:p>
            <a:r>
              <a:rPr lang="en-US" dirty="0" smtClean="0"/>
              <a:t>potential </a:t>
            </a:r>
            <a:r>
              <a:rPr lang="en-US" dirty="0"/>
              <a:t>collaborating </a:t>
            </a:r>
            <a:r>
              <a:rPr lang="en-US" dirty="0" smtClean="0"/>
              <a:t>partners </a:t>
            </a:r>
          </a:p>
          <a:p>
            <a:r>
              <a:rPr lang="en-US" dirty="0" smtClean="0"/>
              <a:t>existing </a:t>
            </a:r>
            <a:r>
              <a:rPr lang="en-US" dirty="0"/>
              <a:t>organizational or interpersonal </a:t>
            </a:r>
            <a:r>
              <a:rPr lang="en-US" dirty="0" smtClean="0"/>
              <a:t>networks </a:t>
            </a:r>
          </a:p>
          <a:p>
            <a:r>
              <a:rPr lang="en-US" dirty="0" smtClean="0"/>
              <a:t>staff </a:t>
            </a:r>
            <a:r>
              <a:rPr lang="en-US" dirty="0"/>
              <a:t>and </a:t>
            </a:r>
            <a:r>
              <a:rPr lang="en-US" dirty="0" smtClean="0"/>
              <a:t>volunteers </a:t>
            </a:r>
          </a:p>
          <a:p>
            <a:r>
              <a:rPr lang="en-US" dirty="0" smtClean="0"/>
              <a:t>time </a:t>
            </a:r>
          </a:p>
          <a:p>
            <a:r>
              <a:rPr lang="en-US" dirty="0" smtClean="0"/>
              <a:t>facilities </a:t>
            </a:r>
          </a:p>
          <a:p>
            <a:r>
              <a:rPr lang="en-US" dirty="0" smtClean="0"/>
              <a:t>equipment </a:t>
            </a:r>
            <a:r>
              <a:rPr lang="en-US" dirty="0"/>
              <a:t>and </a:t>
            </a:r>
            <a:r>
              <a:rPr lang="en-US" dirty="0" smtClean="0"/>
              <a:t>supplies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4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i="1" u="sng" dirty="0" smtClean="0"/>
              <a:t>Factors</a:t>
            </a:r>
            <a:r>
              <a:rPr lang="en-US" b="1" i="1" dirty="0" smtClean="0"/>
              <a:t> </a:t>
            </a:r>
            <a:r>
              <a:rPr lang="en-US" dirty="0" smtClean="0"/>
              <a:t>- resources </a:t>
            </a:r>
            <a:r>
              <a:rPr lang="en-US" dirty="0"/>
              <a:t>and/or barriers, which potentially enable or limit program effectiveness. </a:t>
            </a:r>
            <a:endParaRPr lang="en-US" dirty="0" smtClean="0"/>
          </a:p>
          <a:p>
            <a:pPr marL="82296" indent="0">
              <a:buNone/>
            </a:pPr>
            <a:r>
              <a:rPr lang="en-US" b="1" dirty="0" smtClean="0"/>
              <a:t>Limiting </a:t>
            </a:r>
            <a:r>
              <a:rPr lang="en-US" b="1" i="1" dirty="0"/>
              <a:t>risk factors </a:t>
            </a:r>
            <a:r>
              <a:rPr lang="en-US" b="1" dirty="0"/>
              <a:t>or </a:t>
            </a:r>
            <a:r>
              <a:rPr lang="en-US" b="1" i="1" dirty="0"/>
              <a:t>barriers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/>
              <a:t>Might</a:t>
            </a:r>
            <a:r>
              <a:rPr lang="en-US" dirty="0" smtClean="0"/>
              <a:t> </a:t>
            </a:r>
            <a:r>
              <a:rPr lang="en-US" dirty="0"/>
              <a:t>include such things </a:t>
            </a:r>
            <a:r>
              <a:rPr lang="en-US" dirty="0" smtClean="0"/>
              <a:t>as: </a:t>
            </a:r>
          </a:p>
          <a:p>
            <a:r>
              <a:rPr lang="en-US" dirty="0" smtClean="0"/>
              <a:t>attitudes </a:t>
            </a:r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policies</a:t>
            </a:r>
            <a:r>
              <a:rPr lang="en-US" dirty="0"/>
              <a:t>, laws, </a:t>
            </a:r>
            <a:r>
              <a:rPr lang="en-US" dirty="0" smtClean="0"/>
              <a:t>regulations </a:t>
            </a:r>
          </a:p>
          <a:p>
            <a:r>
              <a:rPr lang="en-US" dirty="0" smtClean="0"/>
              <a:t>geography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6391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28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Assessment/Evaluation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6941" y="902670"/>
            <a:ext cx="7816747" cy="579851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Activities </a:t>
            </a:r>
            <a:r>
              <a:rPr lang="en-US" dirty="0"/>
              <a:t>are the processes, techniques, tools, events, technology, and actions of the planned program. </a:t>
            </a:r>
            <a:endParaRPr lang="en-US" dirty="0" smtClean="0"/>
          </a:p>
          <a:p>
            <a:pPr lvl="1"/>
            <a:r>
              <a:rPr lang="en-US" b="1" i="1" dirty="0" smtClean="0"/>
              <a:t>products</a:t>
            </a:r>
            <a:r>
              <a:rPr lang="en-US" i="1" dirty="0" smtClean="0"/>
              <a:t> </a:t>
            </a:r>
            <a:r>
              <a:rPr lang="en-US" dirty="0"/>
              <a:t>– promotional materials and educational curricula; </a:t>
            </a:r>
            <a:endParaRPr lang="en-US" dirty="0" smtClean="0"/>
          </a:p>
          <a:p>
            <a:pPr lvl="1"/>
            <a:r>
              <a:rPr lang="en-US" b="1" i="1" dirty="0" smtClean="0"/>
              <a:t>services</a:t>
            </a:r>
            <a:r>
              <a:rPr lang="en-US" i="1" dirty="0" smtClean="0"/>
              <a:t> </a:t>
            </a:r>
            <a:r>
              <a:rPr lang="en-US" dirty="0"/>
              <a:t>– education and training, counseling, or health screening; and </a:t>
            </a:r>
            <a:endParaRPr lang="en-US" dirty="0" smtClean="0"/>
          </a:p>
          <a:p>
            <a:pPr lvl="1"/>
            <a:r>
              <a:rPr lang="en-US" b="1" i="1" dirty="0" smtClean="0"/>
              <a:t>infrastructure</a:t>
            </a:r>
            <a:r>
              <a:rPr lang="en-US" i="1" dirty="0" smtClean="0"/>
              <a:t> </a:t>
            </a:r>
            <a:r>
              <a:rPr lang="en-US" dirty="0"/>
              <a:t>– structure, relationships, and capacity used to bring about the desired results. </a:t>
            </a:r>
          </a:p>
        </p:txBody>
      </p:sp>
    </p:spTree>
    <p:extLst>
      <p:ext uri="{BB962C8B-B14F-4D97-AF65-F5344CB8AC3E}">
        <p14:creationId xmlns:p14="http://schemas.microsoft.com/office/powerpoint/2010/main" val="179261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291</TotalTime>
  <Words>1081</Words>
  <Application>Microsoft Macintosh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Assessment/Evaluation</vt:lpstr>
      <vt:lpstr>Assessment/Evaluation and Planning</vt:lpstr>
      <vt:lpstr>Assessment/Evaluation</vt:lpstr>
      <vt:lpstr>Assessment/Evaluation - Model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  <vt:lpstr>Assessment/Evaluation</vt:lpstr>
    </vt:vector>
  </TitlesOfParts>
  <Company>Austin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Assessment/Evaluation</dc:title>
  <dc:creator>Don Rodgers</dc:creator>
  <cp:lastModifiedBy>Don Rodgers</cp:lastModifiedBy>
  <cp:revision>36</cp:revision>
  <dcterms:created xsi:type="dcterms:W3CDTF">2015-05-25T16:51:31Z</dcterms:created>
  <dcterms:modified xsi:type="dcterms:W3CDTF">2016-06-03T04:08:56Z</dcterms:modified>
</cp:coreProperties>
</file>