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83" r:id="rId3"/>
    <p:sldId id="257" r:id="rId4"/>
    <p:sldId id="284" r:id="rId5"/>
    <p:sldId id="258" r:id="rId6"/>
    <p:sldId id="259" r:id="rId7"/>
    <p:sldId id="260" r:id="rId8"/>
    <p:sldId id="261" r:id="rId9"/>
    <p:sldId id="262" r:id="rId10"/>
    <p:sldId id="286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75" r:id="rId22"/>
    <p:sldId id="276" r:id="rId23"/>
    <p:sldId id="285" r:id="rId24"/>
    <p:sldId id="282" r:id="rId25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Research into the Curriculum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Research into the Curriculum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Research into the Curriculum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Research into the Curriculum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Research into the Curriculum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Research into the Curriculum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Institutionalizing Undergraduate Research- GLCA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Institutionalizing Undergraduate Research- GLCA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examples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 showing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5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2107" y="4953000"/>
            <a:ext cx="6173807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42991" marR="0" lvl="1" indent="-91" algn="ctr" rtl="0">
              <a:lnSpc>
                <a:spcPct val="90000"/>
              </a:lnSpc>
              <a:spcBef>
                <a:spcPts val="600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685983" marR="0" lvl="2" indent="-182" algn="ctr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028974" marR="0" lvl="3" indent="-274" algn="ctr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371966" marR="0" lvl="4" indent="-365" algn="ctr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714957" marR="0" lvl="5" indent="-456" algn="ctr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057949" marR="0" lvl="6" indent="-548" algn="ctr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400940" marR="0" lvl="7" indent="-640" algn="ctr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743932" marR="0" lvl="8" indent="-731" algn="ctr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2647996" y="322911"/>
            <a:ext cx="4190999" cy="7202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5034015" y="2815298"/>
            <a:ext cx="5592764" cy="10289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1375463" y="300042"/>
            <a:ext cx="5592764" cy="60594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Landscape with Captio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4343400" y="1085850"/>
            <a:ext cx="4038599" cy="3028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57243" marR="0" lvl="0" indent="-257243" algn="ctr" rtl="0">
              <a:lnSpc>
                <a:spcPct val="90000"/>
              </a:lnSpc>
              <a:spcBef>
                <a:spcPts val="300"/>
              </a:spcBef>
              <a:buClr>
                <a:schemeClr val="dk2"/>
              </a:buClr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3"/>
          </p:nvPr>
        </p:nvSpPr>
        <p:spPr>
          <a:xfrm>
            <a:off x="152400" y="1085850"/>
            <a:ext cx="4038599" cy="3028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57243" marR="0" lvl="0" indent="-257243" algn="ctr" rtl="0">
              <a:lnSpc>
                <a:spcPct val="90000"/>
              </a:lnSpc>
              <a:spcBef>
                <a:spcPts val="300"/>
              </a:spcBef>
              <a:buClr>
                <a:schemeClr val="dk2"/>
              </a:buClr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52400" y="4267200"/>
            <a:ext cx="4038599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343400" y="4267200"/>
            <a:ext cx="4038599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rait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304800" y="228600"/>
            <a:ext cx="4754879" cy="6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57243" marR="0" lvl="0" indent="-257243" algn="ctr" rtl="0">
              <a:lnSpc>
                <a:spcPct val="90000"/>
              </a:lnSpc>
              <a:spcBef>
                <a:spcPts val="300"/>
              </a:spcBef>
              <a:buClr>
                <a:schemeClr val="dk2"/>
              </a:buClr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105400" y="228600"/>
            <a:ext cx="3200399" cy="380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7624" y="2590800"/>
            <a:ext cx="2458088" cy="1924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7624" y="4648200"/>
            <a:ext cx="2458088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42991" marR="0" lvl="1" indent="-91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685983" marR="0" lvl="2" indent="-18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028974" marR="0" lvl="3" indent="-27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371966" marR="0" lvl="4" indent="-36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714957" marR="0" lvl="5" indent="-456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057949" marR="0" lvl="6" indent="-54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400940" marR="0" lvl="7" indent="-64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743932" marR="0" lvl="8" indent="-731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3886021" y="838200"/>
            <a:ext cx="4630357" cy="518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42108" y="1828800"/>
            <a:ext cx="3484771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57823" y="1828800"/>
            <a:ext cx="3487059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42108" y="2514600"/>
            <a:ext cx="6859786" cy="281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495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42107" y="990600"/>
            <a:ext cx="617380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42991" marR="0" lvl="1" indent="-91" algn="l" rtl="0">
              <a:lnSpc>
                <a:spcPct val="90000"/>
              </a:lnSpc>
              <a:spcBef>
                <a:spcPts val="600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685983" marR="0" lvl="2" indent="-182" algn="l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028974" marR="0" lvl="3" indent="-274" algn="l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371966" marR="0" lvl="4" indent="-365" algn="l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714957" marR="0" lvl="5" indent="-456" algn="l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057949" marR="0" lvl="6" indent="-548" algn="l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400940" marR="0" lvl="7" indent="-640" algn="l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743932" marR="0" lvl="8" indent="-731" algn="l" rtl="0">
              <a:lnSpc>
                <a:spcPct val="90000"/>
              </a:lnSpc>
              <a:spcBef>
                <a:spcPts val="45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42108" y="1828800"/>
            <a:ext cx="7202776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42991" marR="0" lvl="1" indent="-91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685983" marR="0" lvl="2" indent="-18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028974" marR="0" lvl="3" indent="-27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371966" marR="0" lvl="4" indent="-36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714957" marR="0" lvl="5" indent="-456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057949" marR="0" lvl="6" indent="-54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400940" marR="0" lvl="7" indent="-64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743932" marR="0" lvl="8" indent="-731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1142108" y="2667000"/>
            <a:ext cx="3484771" cy="335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860112" y="1828800"/>
            <a:ext cx="3484771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42991" marR="0" lvl="1" indent="-91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685983" marR="0" lvl="2" indent="-18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028974" marR="0" lvl="3" indent="-27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371966" marR="0" lvl="4" indent="-36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714957" marR="0" lvl="5" indent="-456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057949" marR="0" lvl="6" indent="-54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400940" marR="0" lvl="7" indent="-64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743932" marR="0" lvl="8" indent="-731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860112" y="2667000"/>
            <a:ext cx="3484771" cy="335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7624" y="2590800"/>
            <a:ext cx="2458088" cy="1924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7624" y="4648200"/>
            <a:ext cx="2458088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42991" marR="0" lvl="1" indent="-91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685983" marR="0" lvl="2" indent="-18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028974" marR="0" lvl="3" indent="-27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371966" marR="0" lvl="4" indent="-36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714957" marR="0" lvl="5" indent="-456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057949" marR="0" lvl="6" indent="-54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400940" marR="0" lvl="7" indent="-64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743932" marR="0" lvl="8" indent="-731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4114680" y="836609"/>
            <a:ext cx="4401697" cy="51831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42991" marR="0" lvl="1" indent="-91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1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685983" marR="0" lvl="2" indent="-18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028974" marR="0" lvl="3" indent="-27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371966" marR="0" lvl="4" indent="-365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714957" marR="0" lvl="5" indent="-456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057949" marR="0" lvl="6" indent="-54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400940" marR="0" lvl="7" indent="-64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743932" marR="0" lvl="8" indent="-731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69" name="Shape 69" descr="An empty placeholder to add an image. Click on the placeholder and select the image that you wish to ad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8857" y="458787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srgbClr val="000000">
                <a:alpha val="35686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42108" y="1828800"/>
            <a:ext cx="7202776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7923" marR="0" lvl="0" indent="-7267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77291" marR="0" lvl="1" indent="-88366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56171" marR="0" lvl="2" indent="-60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725284" marR="0" lvl="3" indent="-7440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906307" marR="0" lvl="4" indent="-64932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083853" marR="0" lvl="5" indent="-64678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1262208" marR="0" lvl="6" indent="-65233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440564" marR="0" lvl="7" indent="-65789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618920" marR="0" lvl="8" indent="-66344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138758" y="6172201"/>
            <a:ext cx="5148186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458441" y="6172201"/>
            <a:ext cx="990301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601739" y="6172201"/>
            <a:ext cx="743144" cy="273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8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3.cas.usf.edu/main/other/severa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419100" y="926999"/>
            <a:ext cx="8305800" cy="4016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4500" b="1" i="0" u="none" strike="noStrike" cap="none" dirty="0" smtClean="0">
                <a:solidFill>
                  <a:schemeClr val="dk1"/>
                </a:solidFill>
                <a:sym typeface="Palatino Linotype"/>
              </a:rPr>
              <a:t>Diversity in Model</a:t>
            </a:r>
            <a:r>
              <a:rPr lang="en-US" sz="4500" b="1" dirty="0" smtClean="0"/>
              <a:t>s</a:t>
            </a:r>
            <a:r>
              <a:rPr lang="en-US" sz="4500" b="1" i="0" u="none" strike="noStrike" cap="none" dirty="0" smtClean="0">
                <a:solidFill>
                  <a:schemeClr val="dk1"/>
                </a:solidFill>
                <a:sym typeface="Palatino Linotype"/>
              </a:rPr>
              <a:t> for </a:t>
            </a:r>
            <a:r>
              <a:rPr lang="en-US" sz="4500" b="1" i="0" u="none" strike="noStrike" cap="none" dirty="0">
                <a:solidFill>
                  <a:schemeClr val="dk1"/>
                </a:solidFill>
                <a:sym typeface="Palatino Linotype"/>
              </a:rPr>
              <a:t>Undergraduate Research 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000" b="1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000" b="1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000" b="1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3200" b="1" dirty="0" smtClean="0"/>
              <a:t>with </a:t>
            </a:r>
            <a:br>
              <a:rPr lang="en-US" sz="3200" b="1" dirty="0" smtClean="0"/>
            </a:br>
            <a:r>
              <a:rPr lang="en-US" sz="3200" b="1" dirty="0" smtClean="0"/>
              <a:t>a special focus on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sym typeface="Palatino Linotype"/>
              </a:rPr>
              <a:t>Arts </a:t>
            </a:r>
            <a:r>
              <a:rPr lang="en-US" sz="3200" b="1" i="0" u="none" strike="noStrike" cap="none" dirty="0">
                <a:solidFill>
                  <a:schemeClr val="dk1"/>
                </a:solidFill>
                <a:sym typeface="Palatino Linotype"/>
              </a:rPr>
              <a:t>&amp; Humanities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0054950" y="3042275"/>
            <a:ext cx="7342800" cy="8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1" y="533400"/>
            <a:ext cx="8063345" cy="1143000"/>
          </a:xfrm>
        </p:spPr>
        <p:txBody>
          <a:bodyPr/>
          <a:lstStyle/>
          <a:p>
            <a:r>
              <a:rPr lang="en-US" sz="2800" dirty="0"/>
              <a:t>What makes High impact UR versus research paper in class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254" y="2036618"/>
            <a:ext cx="5549637" cy="4190999"/>
          </a:xfrm>
        </p:spPr>
        <p:txBody>
          <a:bodyPr/>
          <a:lstStyle/>
          <a:p>
            <a:r>
              <a:rPr lang="en-US" sz="2400" dirty="0"/>
              <a:t>Faculty mentoring component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Original </a:t>
            </a:r>
            <a:r>
              <a:rPr lang="en-US" sz="2400" dirty="0"/>
              <a:t>(not necessarily publishable)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Looks </a:t>
            </a:r>
            <a:r>
              <a:rPr lang="en-US" sz="2400" dirty="0"/>
              <a:t>like disciplinary scholarship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Disseminated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7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0997" y="228600"/>
            <a:ext cx="84582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Three typical forms of UR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572000" cy="518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302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14130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Students collaborating   on faculty members’ scholarship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141302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14130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Students pursuing their own, mostly independent projects, mentored by a faculty member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141302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14130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Students conducting research or inquiry-based projects in the curriculum</a:t>
            </a:r>
          </a:p>
          <a:p>
            <a:pPr marL="571500" marR="0" lvl="0" indent="-571500" algn="l" rtl="0">
              <a:lnSpc>
                <a:spcPct val="70000"/>
              </a:lnSpc>
              <a:spcBef>
                <a:spcPts val="375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083D1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5410200" y="1443800"/>
            <a:ext cx="3581400" cy="47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790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5979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Most common in sciences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1" i="0" u="none" strike="noStrike" cap="none" dirty="0">
              <a:solidFill>
                <a:srgbClr val="05979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059790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5979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Most common in arts &amp; humanities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1" i="0" u="none" strike="noStrike" cap="none" dirty="0">
              <a:solidFill>
                <a:srgbClr val="05979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00" b="1" i="0" u="none" strike="noStrike" cap="none" dirty="0">
              <a:solidFill>
                <a:srgbClr val="05979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059790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5979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Most common in science labs &amp; social science research methods courses </a:t>
            </a:r>
          </a:p>
        </p:txBody>
      </p:sp>
      <p:sp>
        <p:nvSpPr>
          <p:cNvPr id="165" name="Shape 165"/>
          <p:cNvSpPr/>
          <p:nvPr/>
        </p:nvSpPr>
        <p:spPr>
          <a:xfrm>
            <a:off x="4778644" y="1525291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B0A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800600" y="3048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B0A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4800600" y="4876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EB0A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80"/>
          <p:cNvSpPr txBox="1"/>
          <p:nvPr/>
        </p:nvSpPr>
        <p:spPr>
          <a:xfrm>
            <a:off x="4610097" y="3764437"/>
            <a:ext cx="4229100" cy="461664"/>
          </a:xfrm>
          <a:prstGeom prst="rect">
            <a:avLst/>
          </a:prstGeom>
          <a:solidFill>
            <a:srgbClr val="EFE86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Toughest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scale this up!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924799" cy="50707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40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are scalable models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 s</a:t>
            </a:r>
            <a:r>
              <a:rPr lang="en-US" sz="4000" b="0" i="0" u="none" strike="noStrike" cap="none" dirty="0">
                <a:solidFill>
                  <a:srgbClr val="14130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tudents collaborating with faculty scholarship, including in the </a:t>
            </a:r>
            <a:r>
              <a:rPr lang="en-US" sz="4000" b="0" i="0" u="none" strike="noStrike" cap="none" dirty="0" smtClean="0">
                <a:solidFill>
                  <a:srgbClr val="14130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curriculum relevant to all disciplines including Arts and Humanities?</a:t>
            </a:r>
            <a:endParaRPr lang="en-US" sz="4000" b="0" i="0" u="none" strike="noStrike" cap="none" dirty="0">
              <a:solidFill>
                <a:srgbClr val="14130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533400" y="255722"/>
            <a:ext cx="8077199" cy="6629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67923" marR="0" lvl="0" indent="-16792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University of South Florida</a:t>
            </a:r>
          </a:p>
          <a:p>
            <a:pPr marL="167923" marR="0" lvl="0" indent="-16792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Severan Database Project</a:t>
            </a:r>
          </a:p>
          <a:p>
            <a:pPr marL="167923" marR="0" lvl="0" indent="-16792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800" b="0" i="1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Julie Langford (Roman historian) employed undergrads as collaborators in building databases of ancient coins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Based on knowledge from coursework and Julie’s mentoring, students entered coinage descriptions and images into the database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Students listed as researchers on the database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http://web3.cas.usf.edu/main/other/severan/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09600" y="152401"/>
            <a:ext cx="8153399" cy="1295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Julie Langford made a list of skills her collaborators would ideally have: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8305799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Familiarity with the period (1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</a:t>
            </a:r>
            <a:r>
              <a:rPr lang="en-US" sz="26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&amp; 2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-century Rome)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Ability to read limited Greek and Latin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Ability to read Italian, French, German, Spanish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Numismatic training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Experience interpreting early Christian iconography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Computer coding skills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09600" y="152401"/>
            <a:ext cx="8153399" cy="1142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 figured out where and how students could learn what they needed for the project: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8305799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F7F7F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Familiarity with the period (1</a:t>
            </a:r>
            <a:r>
              <a:rPr lang="en-US" sz="2600" b="0" i="0" u="none" strike="noStrike" cap="none" baseline="300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</a:t>
            </a:r>
            <a:r>
              <a:rPr lang="en-US" sz="26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&amp; 2</a:t>
            </a:r>
            <a:r>
              <a:rPr lang="en-US" sz="2600" b="0" i="0" u="none" strike="noStrike" cap="none" baseline="300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nd</a:t>
            </a:r>
            <a:r>
              <a:rPr lang="en-US" sz="26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-century Rome)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7F7F7F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Ability to read limited Greek and Latin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7F7F7F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Ability to read Italian, French, German, Spanish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7F7F7F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Numismatic training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7F7F7F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Experience interpreting early Christian iconography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3000"/>
              </a:spcBef>
              <a:spcAft>
                <a:spcPts val="1000"/>
              </a:spcAft>
              <a:buClr>
                <a:srgbClr val="7F7F7F"/>
              </a:buClr>
              <a:buSzPct val="100000"/>
              <a:buFont typeface="Palatino Linotype"/>
            </a:pPr>
            <a:r>
              <a:rPr lang="en-US" sz="2600" b="0" i="0" u="none" strike="noStrike" cap="non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Computer coding skills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161725" y="2234425"/>
            <a:ext cx="3307200" cy="35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>
                <a:solidFill>
                  <a:srgbClr val="06837D"/>
                </a:solidFill>
                <a:latin typeface="Arial"/>
                <a:ea typeface="Arial"/>
                <a:cs typeface="Arial"/>
                <a:sym typeface="Arial"/>
              </a:rPr>
              <a:t>Julie’s course content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161725" y="2986882"/>
            <a:ext cx="6341700" cy="43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>
                <a:solidFill>
                  <a:srgbClr val="06837D"/>
                </a:solidFill>
                <a:latin typeface="Arial"/>
                <a:ea typeface="Arial"/>
                <a:cs typeface="Arial"/>
                <a:sym typeface="Arial"/>
              </a:rPr>
              <a:t>Key terms in course content &amp; ”cheat sheets”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027165" y="3813419"/>
            <a:ext cx="8416200" cy="43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>
                <a:solidFill>
                  <a:srgbClr val="06837D"/>
                </a:solidFill>
                <a:latin typeface="Arial"/>
                <a:ea typeface="Arial"/>
                <a:cs typeface="Arial"/>
                <a:sym typeface="Arial"/>
              </a:rPr>
              <a:t>Key terms taught </a:t>
            </a:r>
            <a:r>
              <a:rPr lang="en-US" sz="2200" b="1">
                <a:solidFill>
                  <a:srgbClr val="06837D"/>
                </a:solidFill>
              </a:rPr>
              <a:t>to </a:t>
            </a:r>
            <a:r>
              <a:rPr lang="en-US" sz="2200" b="1">
                <a:solidFill>
                  <a:srgbClr val="06837D"/>
                </a:solidFill>
                <a:latin typeface="Arial"/>
                <a:ea typeface="Arial"/>
                <a:cs typeface="Arial"/>
                <a:sym typeface="Arial"/>
              </a:rPr>
              <a:t>student researchers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1161724" y="4565250"/>
            <a:ext cx="5180700" cy="43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>
                <a:solidFill>
                  <a:srgbClr val="06837D"/>
                </a:solidFill>
                <a:latin typeface="Arial"/>
                <a:ea typeface="Arial"/>
                <a:cs typeface="Arial"/>
                <a:sym typeface="Arial"/>
              </a:rPr>
              <a:t>Seminar course &amp; tutoring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161715" y="5316991"/>
            <a:ext cx="2805600" cy="43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>
                <a:solidFill>
                  <a:srgbClr val="06837D"/>
                </a:solidFill>
                <a:latin typeface="Arial"/>
                <a:ea typeface="Arial"/>
                <a:cs typeface="Arial"/>
                <a:sym typeface="Arial"/>
              </a:rPr>
              <a:t>Art History courses</a:t>
            </a:r>
          </a:p>
        </p:txBody>
      </p:sp>
      <p:sp>
        <p:nvSpPr>
          <p:cNvPr id="213" name="Shape 213"/>
          <p:cNvSpPr txBox="1"/>
          <p:nvPr/>
        </p:nvSpPr>
        <p:spPr>
          <a:xfrm flipH="1">
            <a:off x="1027175" y="6068748"/>
            <a:ext cx="4707300" cy="43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>
                <a:solidFill>
                  <a:srgbClr val="06837D"/>
                </a:solidFill>
                <a:latin typeface="Arial"/>
                <a:ea typeface="Arial"/>
                <a:cs typeface="Arial"/>
                <a:sym typeface="Arial"/>
              </a:rPr>
              <a:t>Recruited students with skills 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533400" y="190501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Practices to put in place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Teach your research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Evaluate students on skills as well as content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Identify and teach the sort of skills needed to analyze your data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Model your methodologies for your students in class</a:t>
            </a:r>
          </a:p>
        </p:txBody>
      </p:sp>
      <p:sp>
        <p:nvSpPr>
          <p:cNvPr id="222" name="Shape 222"/>
          <p:cNvSpPr/>
          <p:nvPr/>
        </p:nvSpPr>
        <p:spPr>
          <a:xfrm>
            <a:off x="7162800" y="5802867"/>
            <a:ext cx="141417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(Langford)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Structuring the process of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collaboration with students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62000" y="19050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can you break down your research into smaller, more digestible components?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checks could you build into the process to ensure that the student contributions are of high quality?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can assisting with your research help the student? 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7168320" y="5791200"/>
            <a:ext cx="141417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Langford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28158" y="381000"/>
            <a:ext cx="7735284" cy="9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Bridgewater State University</a:t>
            </a:r>
            <a:br>
              <a:rPr lang="en-US" sz="2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4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Lisa Rafferty’s Verbatim Theatre project in THEA 299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419600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67923" marR="0" lvl="0" indent="-16792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Director &amp; playwright Lisa Rafferty (Boston Theatre Co.) collaborated with students to write “verbatim” (documentary) play about Boston Marathon bombings</a:t>
            </a:r>
          </a:p>
          <a:p>
            <a:pPr marL="167923" marR="0" lvl="0" indent="-167923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Finish Line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is based on 100 interviews of people connected in some way to the tragedy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2667000"/>
            <a:ext cx="3651533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8534399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Lisa scaffolded the needed skills </a:t>
            </a:r>
            <a:b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 part of the course content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533400" y="1597925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Students first learned to take oral histories on safe topic of sports fandom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Used smartphone apps to record interviews; borrowed transcription software to transcribe and edit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Created verbatim play on the “sports fan” interviews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Then each student conducted one of the interviews for </a:t>
            </a:r>
            <a:r>
              <a:rPr lang="en-US" sz="24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Finish Line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Students acknowledged in the program &amp; publication of the play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3"/>
          <p:cNvSpPr txBox="1">
            <a:spLocks/>
          </p:cNvSpPr>
          <p:nvPr/>
        </p:nvSpPr>
        <p:spPr>
          <a:xfrm>
            <a:off x="0" y="4810302"/>
            <a:ext cx="3740727" cy="1709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42991" marR="0" lvl="1" indent="-9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685983" marR="0" lvl="2" indent="-182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028974" marR="0" lvl="3" indent="-274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95454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371966" marR="0" lvl="4" indent="-36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95454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1714957" marR="0" lvl="5" indent="-456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95454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057949" marR="0" lvl="6" indent="-54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95454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2400940" marR="0" lvl="7" indent="-6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95454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2743932" marR="0" lvl="8" indent="-731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95454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sz="2800" b="1" dirty="0" smtClean="0"/>
              <a:t>Greg Young </a:t>
            </a:r>
            <a:r>
              <a:rPr lang="en-US" sz="2000" dirty="0" smtClean="0"/>
              <a:t>(Music)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sz="2400" dirty="0" smtClean="0"/>
              <a:t>Montana State University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sz="2400" dirty="0" smtClean="0"/>
              <a:t>gyoung@montana.edu</a:t>
            </a:r>
            <a:endParaRPr lang="en-US" sz="2400" dirty="0"/>
          </a:p>
        </p:txBody>
      </p:sp>
      <p:sp>
        <p:nvSpPr>
          <p:cNvPr id="7" name="Shape 104"/>
          <p:cNvSpPr txBox="1"/>
          <p:nvPr/>
        </p:nvSpPr>
        <p:spPr>
          <a:xfrm>
            <a:off x="-138546" y="2302629"/>
            <a:ext cx="3768437" cy="1261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Jenny Shanahan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(English)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Bridgewater State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Univ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(MA)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jshanahan@bridgew.edu</a:t>
            </a:r>
          </a:p>
        </p:txBody>
      </p:sp>
      <p:sp>
        <p:nvSpPr>
          <p:cNvPr id="8" name="Shape 10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Presentatio</a:t>
            </a:r>
            <a:r>
              <a:rPr lang="en-US" sz="2400" dirty="0" smtClean="0"/>
              <a:t>n at the CUR Undergraduate Program Director’s Meeting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June 2017, NAU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Original presentation can be found at: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</a:t>
            </a:r>
            <a:r>
              <a:rPr lang="en-US" sz="2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://tinyurl.com/y8cymq6k</a:t>
            </a:r>
          </a:p>
        </p:txBody>
      </p:sp>
    </p:spTree>
    <p:extLst>
      <p:ext uri="{BB962C8B-B14F-4D97-AF65-F5344CB8AC3E}">
        <p14:creationId xmlns:p14="http://schemas.microsoft.com/office/powerpoint/2010/main" val="373025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533400"/>
            <a:ext cx="8285017" cy="1143000"/>
          </a:xfrm>
        </p:spPr>
        <p:txBody>
          <a:bodyPr/>
          <a:lstStyle/>
          <a:p>
            <a:r>
              <a:rPr lang="en-US" sz="3200" dirty="0" smtClean="0"/>
              <a:t>What about Models used at Austin College?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2951020"/>
            <a:ext cx="7202776" cy="2036618"/>
          </a:xfrm>
        </p:spPr>
        <p:txBody>
          <a:bodyPr/>
          <a:lstStyle/>
          <a:p>
            <a:r>
              <a:rPr lang="en-US" sz="2400" dirty="0" smtClean="0"/>
              <a:t>Please share…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68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762000" y="1385455"/>
            <a:ext cx="7772400" cy="3539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Using “Backward Design” 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3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 Curriculum Content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3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</a:t>
            </a:r>
            <a:r>
              <a:rPr lang="en-US" sz="3600" dirty="0" smtClean="0"/>
              <a:t>Design New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Model</a:t>
            </a:r>
            <a:r>
              <a:rPr lang="en-US" sz="3600" dirty="0"/>
              <a:t>s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3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 Undergraduate Research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08121" y="348477"/>
            <a:ext cx="8354877" cy="61215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sym typeface="Palatino Linotype"/>
              </a:rPr>
              <a:t>1. What 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Palatino Linotype"/>
              </a:rPr>
              <a:t>is the ultimate goal and/or intended product of the scholarly project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sym typeface="Palatino Linotype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sym typeface="Palatino Linotype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dirty="0"/>
              <a:t>2. List or mind-map the big questions, problems, and unknowns you can already identify.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sym typeface="Palatino Linotype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dirty="0"/>
              <a:t>3. </a:t>
            </a:r>
            <a:r>
              <a:rPr lang="en-US" sz="2000" dirty="0" smtClean="0"/>
              <a:t>Break down those </a:t>
            </a:r>
            <a:r>
              <a:rPr lang="en-US" sz="2000" dirty="0"/>
              <a:t>questions, problems, and unknowns into research tasks, especially those that students might be able to explore.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sym typeface="Palatino Linotype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dirty="0"/>
              <a:t>4. Based on those tasks, what are the knowledge bases, competencies, and skills students need for the project? 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sym typeface="Palatino Linotype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>
                <a:solidFill>
                  <a:srgbClr val="000000"/>
                </a:solidFill>
              </a:rPr>
              <a:t>5. Beginning at the end, sketch out a scaffold of research skills for your students. You have an idea about </a:t>
            </a:r>
            <a:r>
              <a:rPr lang="en-US" sz="2000" i="1" dirty="0">
                <a:solidFill>
                  <a:srgbClr val="000000"/>
                </a:solidFill>
              </a:rPr>
              <a:t>your</a:t>
            </a:r>
            <a:r>
              <a:rPr lang="en-US" sz="2000" dirty="0">
                <a:solidFill>
                  <a:srgbClr val="000000"/>
                </a:solidFill>
              </a:rPr>
              <a:t> major </a:t>
            </a:r>
            <a:r>
              <a:rPr lang="en-US" sz="2000" dirty="0" smtClean="0">
                <a:solidFill>
                  <a:srgbClr val="000000"/>
                </a:solidFill>
              </a:rPr>
              <a:t>aims </a:t>
            </a:r>
            <a:r>
              <a:rPr lang="en-US" sz="2000" dirty="0">
                <a:solidFill>
                  <a:srgbClr val="000000"/>
                </a:solidFill>
              </a:rPr>
              <a:t>for the project. How about the goals for your students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/>
              <a:t>6</a:t>
            </a:r>
            <a:r>
              <a:rPr lang="en-US" sz="2000" dirty="0"/>
              <a:t>. Where and how could each of those goals be </a:t>
            </a:r>
            <a:r>
              <a:rPr lang="en-US" sz="2000" i="1" dirty="0"/>
              <a:t>introduced</a:t>
            </a:r>
            <a:r>
              <a:rPr lang="en-US" sz="2000" dirty="0"/>
              <a:t> and </a:t>
            </a:r>
            <a:r>
              <a:rPr lang="en-US" sz="2000" i="1" dirty="0"/>
              <a:t>developed</a:t>
            </a:r>
            <a:r>
              <a:rPr lang="en-US" sz="2000" dirty="0"/>
              <a:t> in the course? (How could students be introduced to each skill? What’s the next step for developing the skill further?)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endParaRPr lang="en-US" sz="2000" b="0" i="0" u="none" strike="noStrike" cap="none" dirty="0">
              <a:solidFill>
                <a:schemeClr val="dk1"/>
              </a:solidFill>
              <a:sym typeface="Palatino Linotype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Just the start of a conversation…	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Wolfgang </a:t>
            </a:r>
            <a:r>
              <a:rPr lang="en-US" sz="2000" dirty="0" err="1" smtClean="0"/>
              <a:t>Lueckel</a:t>
            </a:r>
            <a:endParaRPr lang="en-US" sz="2000" dirty="0" smtClean="0"/>
          </a:p>
          <a:p>
            <a:r>
              <a:rPr lang="en-US" sz="2000" dirty="0" err="1" smtClean="0"/>
              <a:t>Lisha</a:t>
            </a:r>
            <a:r>
              <a:rPr lang="en-US" sz="2000" dirty="0" smtClean="0"/>
              <a:t> Story</a:t>
            </a:r>
          </a:p>
          <a:p>
            <a:r>
              <a:rPr lang="en-US" sz="2000" dirty="0" smtClean="0"/>
              <a:t>Tom Blake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/>
              <a:t>Creative </a:t>
            </a:r>
            <a:r>
              <a:rPr lang="en-US" sz="2000" dirty="0"/>
              <a:t>Inquiry in the Arts and Humanities </a:t>
            </a:r>
            <a:r>
              <a:rPr lang="en-US" sz="2000" dirty="0" smtClean="0"/>
              <a:t>Institute</a:t>
            </a:r>
          </a:p>
          <a:p>
            <a:r>
              <a:rPr lang="en-US" sz="2000" dirty="0" smtClean="0"/>
              <a:t>November 2017</a:t>
            </a:r>
          </a:p>
          <a:p>
            <a:r>
              <a:rPr lang="en-US" sz="2000" dirty="0" smtClean="0"/>
              <a:t>Lincoln University (PA)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13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 idx="4294967295"/>
          </p:nvPr>
        </p:nvSpPr>
        <p:spPr>
          <a:xfrm>
            <a:off x="-190500" y="3381736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Work Cited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4294967295"/>
          </p:nvPr>
        </p:nvSpPr>
        <p:spPr>
          <a:xfrm>
            <a:off x="0" y="609600"/>
            <a:ext cx="9144000" cy="5516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67923" marR="0" lvl="0" indent="-16792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7923" marR="0" lvl="0" indent="-16792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7923" marR="0" lvl="0" indent="-167923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7923" marR="0" lvl="0" indent="-167923" algn="l" rtl="0">
              <a:lnSpc>
                <a:spcPct val="12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7923" marR="0" lvl="0" indent="-167923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90500" y="4205839"/>
            <a:ext cx="8763000" cy="2529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alatino Linotype"/>
              <a:buNone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Langford, Julie. “Models of Undergraduate Research in the </a:t>
            </a:r>
          </a:p>
          <a:p>
            <a:pPr marL="400050" marR="0" lvl="1" indent="-6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alatino Linotype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Humanities: The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Severan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Database Project.” </a:t>
            </a:r>
            <a:r>
              <a:rPr lang="en-US" sz="2200" b="0" i="1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Creative Inquiry in the Arts &amp; Humanities: Models of Undergraduate Research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Naomi Yavneh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Klos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Jenny Olin Shanahan, and Greg Young (Eds.) Washington, DC: Council on Undergraduate Research Press, 2011. 49-58. </a:t>
            </a:r>
          </a:p>
        </p:txBody>
      </p:sp>
      <p:sp>
        <p:nvSpPr>
          <p:cNvPr id="5" name="Shape 293"/>
          <p:cNvSpPr txBox="1">
            <a:spLocks/>
          </p:cNvSpPr>
          <p:nvPr/>
        </p:nvSpPr>
        <p:spPr>
          <a:xfrm>
            <a:off x="0" y="96697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alatino Linotype"/>
              <a:buNone/>
              <a:defRPr sz="2401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en-US" sz="4000" dirty="0" smtClean="0"/>
              <a:t>Final Thoughts or ideas?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52400" y="533400"/>
            <a:ext cx="3048000" cy="5660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Undergraduate Research Scholarship Creative Activities (URSCA)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is a high-impact practice for students across disciplines, GPAs, demographics—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especially underrepresented students and those at risk of leaving college.</a:t>
            </a: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66828" y="1828800"/>
            <a:ext cx="4630738" cy="3473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864244" y="5486400"/>
            <a:ext cx="463073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cannot afford to leave out students from non-STEM programs.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2" y="568037"/>
            <a:ext cx="2867890" cy="2672194"/>
          </a:xfrm>
        </p:spPr>
        <p:txBody>
          <a:bodyPr/>
          <a:lstStyle/>
          <a:p>
            <a:r>
              <a:rPr lang="en-US" sz="4000" dirty="0" smtClean="0"/>
              <a:t>But…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is Research?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86021" y="471055"/>
            <a:ext cx="4630357" cy="5548745"/>
          </a:xfrm>
        </p:spPr>
        <p:txBody>
          <a:bodyPr/>
          <a:lstStyle/>
          <a:p>
            <a:r>
              <a:rPr lang="en-US" sz="2400" dirty="0" smtClean="0"/>
              <a:t>Is it defined by the outcomes?</a:t>
            </a:r>
          </a:p>
          <a:p>
            <a:endParaRPr lang="en-US" sz="2400" dirty="0"/>
          </a:p>
          <a:p>
            <a:r>
              <a:rPr lang="en-US" sz="2400" dirty="0" smtClean="0"/>
              <a:t>Is it a process?</a:t>
            </a:r>
          </a:p>
          <a:p>
            <a:endParaRPr lang="en-US" sz="2400" dirty="0"/>
          </a:p>
          <a:p>
            <a:r>
              <a:rPr lang="en-US" sz="2400" dirty="0" smtClean="0"/>
              <a:t>What is the role of the faculty?</a:t>
            </a:r>
          </a:p>
          <a:p>
            <a:endParaRPr lang="en-US" sz="2400" dirty="0"/>
          </a:p>
          <a:p>
            <a:r>
              <a:rPr lang="en-US" sz="2400" dirty="0" smtClean="0"/>
              <a:t>What can it mean?</a:t>
            </a:r>
          </a:p>
          <a:p>
            <a:endParaRPr lang="en-US" sz="2400" dirty="0"/>
          </a:p>
          <a:p>
            <a:r>
              <a:rPr lang="en-US" sz="2400" dirty="0" smtClean="0"/>
              <a:t>What is valued in research?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0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5379" y="228600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Participation in UR far less common in arts &amp; humanities than in the sciences for many reasons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45380" y="1828800"/>
            <a:ext cx="4381500" cy="4190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predominant </a:t>
            </a:r>
            <a:r>
              <a:rPr lang="en-US" sz="28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definitions &amp; models of research </a:t>
            </a: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 odds with scholarly approaches of arts &amp; humanities</a:t>
            </a:r>
          </a:p>
          <a:p>
            <a:pPr marL="457200" marR="0" lvl="0" indent="-406400" algn="l" rtl="0">
              <a:lnSpc>
                <a:spcPct val="110000"/>
              </a:lnSpc>
              <a:spcBef>
                <a:spcPts val="3000"/>
              </a:spcBef>
              <a:spcAft>
                <a:spcPts val="1000"/>
              </a:spcAft>
              <a:buSzPct val="100000"/>
            </a:pPr>
            <a:r>
              <a:rPr lang="en-US" sz="2800" i="1"/>
              <a:t>less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federal funding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</a:t>
            </a:r>
            <a:r>
              <a:rPr lang="en-US" sz="2800"/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non-STEM research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208" y="2286000"/>
            <a:ext cx="4064099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458200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And, especially, </a:t>
            </a:r>
            <a:r>
              <a:rPr lang="en-US" sz="4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epistemological differences</a:t>
            </a:r>
            <a:r>
              <a:rPr lang="en-US" sz="4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between fields in which </a:t>
            </a:r>
            <a:r>
              <a:rPr lang="en-US" sz="40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knowledge is created collaboratively </a:t>
            </a:r>
            <a:r>
              <a:rPr lang="en-US" sz="4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 those in which </a:t>
            </a:r>
            <a:r>
              <a:rPr lang="en-US" sz="4000" b="0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discoveries come from individual insight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Palatino Linotype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 epistemological reasons, </a:t>
            </a:r>
            <a:r>
              <a:rPr lang="en-US" sz="3200" b="1" i="1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scientific research benefits from collaboration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28600" y="21336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14400" marR="0" lvl="1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Multiple points of data collection &amp; analysis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Corroborating experiments for validity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Varied needs for expertise at discrete stages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(tasks differentiated for beginning or more advanced students)</a:t>
            </a:r>
          </a:p>
          <a:p>
            <a:pPr marL="914400" marR="0" lvl="1" indent="-5207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Expectation</a:t>
            </a:r>
            <a:r>
              <a:rPr lang="en-US" sz="3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of multiple authors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</a:endParaRPr>
          </a:p>
          <a:p>
            <a:pPr marL="914400" lvl="1" indent="-520700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/>
              <a:t>Tradition!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45888" y="304800"/>
            <a:ext cx="8397394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Arts &amp; Humanities scholars have different ways of knowing &amp; creating new knowledge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30390" y="1676400"/>
            <a:ext cx="4946781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Favor individual insight &amp; inspiration, developed after years of study 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 not necessarily aim for objectivity or replicable results but for uniqueness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Conduct “research” as background work for their “scholarship”</a:t>
            </a:r>
          </a:p>
        </p:txBody>
      </p:sp>
      <p:pic>
        <p:nvPicPr>
          <p:cNvPr id="141" name="Shape 141" descr="thinking woman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905000"/>
            <a:ext cx="2913844" cy="392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45888" y="304800"/>
            <a:ext cx="8397394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Arts &amp; Humanities scholars have different ways of knowing &amp; creating new knowledge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267200" y="1828800"/>
            <a:ext cx="4622609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Sometimes need foreign  language fluency or other specialized training to do scholarly work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Palatino Linotype"/>
            </a:pPr>
            <a:r>
              <a:rPr lang="en-US" sz="2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Employ sophisticated theories/techniques often not taught until grad school</a:t>
            </a:r>
          </a:p>
        </p:txBody>
      </p:sp>
      <p:pic>
        <p:nvPicPr>
          <p:cNvPr id="149" name="Shape 149" descr="NCUR History presentation Ian Jesse.jpg"/>
          <p:cNvPicPr preferRelativeResize="0"/>
          <p:nvPr/>
        </p:nvPicPr>
        <p:blipFill rotWithShape="1">
          <a:blip r:embed="rId3">
            <a:alphaModFix/>
          </a:blip>
          <a:srcRect l="32584" t="13623" r="14044" b="10534"/>
          <a:stretch/>
        </p:blipFill>
        <p:spPr>
          <a:xfrm>
            <a:off x="914400" y="1828800"/>
            <a:ext cx="2666999" cy="412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atercolor_16x9">
  <a:themeElements>
    <a:clrScheme name="Watercolor_16x9">
      <a:dk1>
        <a:srgbClr val="000000"/>
      </a:dk1>
      <a:lt1>
        <a:srgbClr val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1096</Words>
  <Application>Microsoft Office PowerPoint</Application>
  <PresentationFormat>On-screen Show (4:3)</PresentationFormat>
  <Paragraphs>146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Noto Sans Symbols</vt:lpstr>
      <vt:lpstr>Palatino Linotype</vt:lpstr>
      <vt:lpstr>Watercolor_16x9</vt:lpstr>
      <vt:lpstr>Diversity in Models for Undergraduate Research   with  a special focus on Arts &amp; Humanities </vt:lpstr>
      <vt:lpstr>PowerPoint Presentation</vt:lpstr>
      <vt:lpstr>Undergraduate Research Scholarship Creative Activities (URSCA) is a high-impact practice for students across disciplines, GPAs, demographics— especially underrepresented students and those at risk of leaving college.</vt:lpstr>
      <vt:lpstr>But…  What is Research?</vt:lpstr>
      <vt:lpstr>Participation in UR far less common in arts &amp; humanities than in the sciences for many reasons</vt:lpstr>
      <vt:lpstr>And, especially, epistemological differences between fields in which knowledge is created collaboratively and those in which discoveries come from individual insight</vt:lpstr>
      <vt:lpstr>For epistemological reasons, scientific research benefits from collaboration</vt:lpstr>
      <vt:lpstr>Arts &amp; Humanities scholars have different ways of knowing &amp; creating new knowledge </vt:lpstr>
      <vt:lpstr>Arts &amp; Humanities scholars have different ways of knowing &amp; creating new knowledge </vt:lpstr>
      <vt:lpstr>What makes High impact UR versus research paper in class?</vt:lpstr>
      <vt:lpstr>Three typical forms of UR</vt:lpstr>
      <vt:lpstr>What are scalable models of students collaborating with faculty scholarship, including in the curriculum relevant to all disciplines including Arts and Humanities?</vt:lpstr>
      <vt:lpstr>PowerPoint Presentation</vt:lpstr>
      <vt:lpstr>Julie Langford made a list of skills her collaborators would ideally have:</vt:lpstr>
      <vt:lpstr>And figured out where and how students could learn what they needed for the project:</vt:lpstr>
      <vt:lpstr>Practices to put in place</vt:lpstr>
      <vt:lpstr>Structuring the process of  collaboration with students</vt:lpstr>
      <vt:lpstr>Bridgewater State University Lisa Rafferty’s Verbatim Theatre project in THEA 299</vt:lpstr>
      <vt:lpstr>Lisa scaffolded the needed skills  as part of the course content</vt:lpstr>
      <vt:lpstr>What about Models used at Austin College?</vt:lpstr>
      <vt:lpstr>Using “Backward Design”  and Curriculum Content to Design New Models  for Undergraduate Research </vt:lpstr>
      <vt:lpstr>PowerPoint Presentation</vt:lpstr>
      <vt:lpstr>Just the start of a conversation… </vt:lpstr>
      <vt:lpstr>Work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Undergraduate Research  in the Arts &amp; Humanities</dc:title>
  <dc:creator>Lance Barton</dc:creator>
  <cp:lastModifiedBy>Randi Tanglen</cp:lastModifiedBy>
  <cp:revision>12</cp:revision>
  <dcterms:modified xsi:type="dcterms:W3CDTF">2018-01-22T03:21:00Z</dcterms:modified>
</cp:coreProperties>
</file>