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4" r:id="rId3"/>
    <p:sldId id="315" r:id="rId4"/>
    <p:sldId id="296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</p:sldIdLst>
  <p:sldSz cx="9144000" cy="6858000" type="screen4x3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73" d="100"/>
          <a:sy n="73" d="100"/>
        </p:scale>
        <p:origin x="12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160937" cy="3652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1"/>
            <a:ext cx="4160937" cy="365276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4A2178D-33E3-4C9D-96F2-397452F5C24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948716"/>
            <a:ext cx="4160937" cy="3652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6"/>
            <a:ext cx="4160937" cy="365276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70EBABE-DDFB-4D1F-A68B-7692B6CD0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17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159872" cy="365511"/>
          </a:xfrm>
          <a:prstGeom prst="rect">
            <a:avLst/>
          </a:prstGeom>
        </p:spPr>
        <p:txBody>
          <a:bodyPr vert="horz" lIns="94520" tIns="47260" rIns="94520" bIns="4726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9171" y="1"/>
            <a:ext cx="4159870" cy="365511"/>
          </a:xfrm>
          <a:prstGeom prst="rect">
            <a:avLst/>
          </a:prstGeom>
        </p:spPr>
        <p:txBody>
          <a:bodyPr vert="horz" lIns="94520" tIns="47260" rIns="94520" bIns="47260" rtlCol="0"/>
          <a:lstStyle>
            <a:lvl1pPr algn="r">
              <a:defRPr sz="1200"/>
            </a:lvl1pPr>
          </a:lstStyle>
          <a:p>
            <a:fld id="{C8B3FAE1-BE63-40B8-B6EB-780B0DA4BF8B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20" tIns="47260" rIns="94520" bIns="4726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59475" y="3474224"/>
            <a:ext cx="7682257" cy="3292089"/>
          </a:xfrm>
          <a:prstGeom prst="rect">
            <a:avLst/>
          </a:prstGeom>
        </p:spPr>
        <p:txBody>
          <a:bodyPr vert="horz" lIns="94520" tIns="47260" rIns="94520" bIns="4726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948443"/>
            <a:ext cx="4159872" cy="365511"/>
          </a:xfrm>
          <a:prstGeom prst="rect">
            <a:avLst/>
          </a:prstGeom>
        </p:spPr>
        <p:txBody>
          <a:bodyPr vert="horz" lIns="94520" tIns="47260" rIns="94520" bIns="4726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9171" y="6948443"/>
            <a:ext cx="4159870" cy="365511"/>
          </a:xfrm>
          <a:prstGeom prst="rect">
            <a:avLst/>
          </a:prstGeom>
        </p:spPr>
        <p:txBody>
          <a:bodyPr vert="horz" lIns="94520" tIns="47260" rIns="94520" bIns="47260" rtlCol="0" anchor="b"/>
          <a:lstStyle>
            <a:lvl1pPr algn="r">
              <a:defRPr sz="1200"/>
            </a:lvl1pPr>
          </a:lstStyle>
          <a:p>
            <a:fld id="{CAF28CFC-3861-439C-9695-48C2657CE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2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64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0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5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55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0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4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8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243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7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44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1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80D54-EA90-491C-8096-DF4839348BE3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7D308-7316-4935-9398-6DA20DF0F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58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95600"/>
          </a:xfrm>
        </p:spPr>
        <p:txBody>
          <a:bodyPr>
            <a:normAutofit/>
          </a:bodyPr>
          <a:lstStyle/>
          <a:p>
            <a:r>
              <a:rPr lang="en-US" b="1" dirty="0"/>
              <a:t>Data from recent surveys of Austin College students and alumni: What does it mean and how can we use it?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Johnson Center</a:t>
            </a:r>
            <a:r>
              <a:rPr lang="en-US" dirty="0" smtClean="0"/>
              <a:t> Presentation</a:t>
            </a:r>
          </a:p>
          <a:p>
            <a:r>
              <a:rPr lang="en-US" dirty="0" smtClean="0"/>
              <a:t>Dr. </a:t>
            </a:r>
            <a:r>
              <a:rPr lang="en-US" smtClean="0"/>
              <a:t>Karla McCain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Topical Module: First-year Experiences and Senior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Almost no difference between AC and peers for first-year experience items</a:t>
            </a:r>
          </a:p>
          <a:p>
            <a:pPr lvl="1"/>
            <a:r>
              <a:rPr lang="en-US" dirty="0" smtClean="0"/>
              <a:t>Slightly more likely to use peers for help with coursework</a:t>
            </a:r>
          </a:p>
          <a:p>
            <a:r>
              <a:rPr lang="en-US" dirty="0" smtClean="0"/>
              <a:t>Somewhat more differences between AC and peers for senior items</a:t>
            </a:r>
          </a:p>
          <a:p>
            <a:pPr lvl="1"/>
            <a:r>
              <a:rPr lang="en-US" dirty="0" smtClean="0"/>
              <a:t>Slightly more likely to think their major prepared them for post-graduation plans and more likely to intend to work in related field</a:t>
            </a:r>
          </a:p>
          <a:p>
            <a:pPr lvl="1"/>
            <a:r>
              <a:rPr lang="en-US" dirty="0" smtClean="0"/>
              <a:t>More confidence in technological skills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7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Free Response for Senior Transitions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333188"/>
              </p:ext>
            </p:extLst>
          </p:nvPr>
        </p:nvGraphicFramePr>
        <p:xfrm>
          <a:off x="476794" y="2849880"/>
          <a:ext cx="821000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5003">
                  <a:extLst>
                    <a:ext uri="{9D8B030D-6E8A-4147-A177-3AD203B41FA5}">
                      <a16:colId xmlns:a16="http://schemas.microsoft.com/office/drawing/2014/main" val="2217463969"/>
                    </a:ext>
                  </a:extLst>
                </a:gridCol>
                <a:gridCol w="4105003">
                  <a:extLst>
                    <a:ext uri="{9D8B030D-6E8A-4147-A177-3AD203B41FA5}">
                      <a16:colId xmlns:a16="http://schemas.microsoft.com/office/drawing/2014/main" val="2064681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of</a:t>
                      </a:r>
                      <a:r>
                        <a:rPr lang="en-US" sz="2400" baseline="0" dirty="0" smtClean="0"/>
                        <a:t> comments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Nature of comments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4749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Nothing;</a:t>
                      </a:r>
                      <a:r>
                        <a:rPr lang="en-US" sz="2400" baseline="0" dirty="0" smtClean="0"/>
                        <a:t> AC was awesome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265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 responsive to question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903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40%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Better</a:t>
                      </a:r>
                      <a:r>
                        <a:rPr lang="en-US" sz="2400" baseline="0" dirty="0" smtClean="0"/>
                        <a:t> connection between academics and career options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25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Grumpy</a:t>
                      </a:r>
                      <a:r>
                        <a:rPr lang="en-US" sz="2400" baseline="0" dirty="0" smtClean="0"/>
                        <a:t> pre-med students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294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More opportunities to develop financial</a:t>
                      </a:r>
                      <a:r>
                        <a:rPr lang="en-US" sz="2400" baseline="0" dirty="0" smtClean="0"/>
                        <a:t> literacy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357357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1426347"/>
            <a:ext cx="7848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+mj-lt"/>
              </a:rPr>
              <a:t>"Is there anything your institution could have done better to prepare you for your career or </a:t>
            </a:r>
            <a:r>
              <a:rPr lang="en-US" sz="2400" b="1" i="1" dirty="0" smtClean="0">
                <a:solidFill>
                  <a:srgbClr val="000000"/>
                </a:solidFill>
                <a:latin typeface="+mj-lt"/>
              </a:rPr>
              <a:t>further </a:t>
            </a:r>
            <a:r>
              <a:rPr lang="en-US" sz="2400" b="1" i="1" dirty="0">
                <a:solidFill>
                  <a:srgbClr val="000000"/>
                </a:solidFill>
                <a:latin typeface="+mj-lt"/>
              </a:rPr>
              <a:t>education? Please describe. "</a:t>
            </a:r>
            <a:r>
              <a:rPr lang="en-US" sz="24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609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HEDS Alumni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Higher Education Data Sharing Consortium</a:t>
            </a:r>
          </a:p>
          <a:p>
            <a:r>
              <a:rPr lang="en-US" sz="2800" dirty="0" smtClean="0"/>
              <a:t>Allows for benchmarking relative to other institutions in HEDS that took the survey</a:t>
            </a:r>
          </a:p>
          <a:p>
            <a:pPr lvl="1"/>
            <a:r>
              <a:rPr lang="en-US" dirty="0" smtClean="0"/>
              <a:t>Generally speaking, smallish liberal arts colleges</a:t>
            </a:r>
          </a:p>
          <a:p>
            <a:r>
              <a:rPr lang="en-US" sz="2800" dirty="0" smtClean="0"/>
              <a:t>Given in spring 2014 to all alumni</a:t>
            </a:r>
          </a:p>
          <a:p>
            <a:pPr lvl="1"/>
            <a:r>
              <a:rPr lang="en-US" dirty="0" smtClean="0"/>
              <a:t>70% of sample 10 years or longer after graduation</a:t>
            </a:r>
          </a:p>
          <a:p>
            <a:pPr lvl="1"/>
            <a:r>
              <a:rPr lang="en-US" dirty="0" smtClean="0"/>
              <a:t>30 % of sample less than 10 years since graduation</a:t>
            </a:r>
          </a:p>
        </p:txBody>
      </p:sp>
    </p:spTree>
    <p:extLst>
      <p:ext uri="{BB962C8B-B14F-4D97-AF65-F5344CB8AC3E}">
        <p14:creationId xmlns:p14="http://schemas.microsoft.com/office/powerpoint/2010/main" val="2805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Teaching and High-Quality Interactions with Faculty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06287"/>
            <a:ext cx="7620000" cy="456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69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Challenging Assignments and High Faculty Expectations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417638"/>
            <a:ext cx="7807666" cy="4678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5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Interactions with Diversity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417637"/>
            <a:ext cx="7696200" cy="461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73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Development of Social and Civic Engagement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128" y="1417638"/>
            <a:ext cx="8029798" cy="4828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06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r>
              <a:rPr lang="en-US" sz="2400" b="1" dirty="0"/>
              <a:t>To what extent did your experience with each of the following as an undergraduate contribute to your learning and personal development? 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918921"/>
              </p:ext>
            </p:extLst>
          </p:nvPr>
        </p:nvGraphicFramePr>
        <p:xfrm>
          <a:off x="571500" y="1143000"/>
          <a:ext cx="8000999" cy="51092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137246195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117010481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576672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Engagement Activity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quite a bit + very much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% participated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68688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Study Abroad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95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Sorority/Fraternity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4905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Internships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6052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Independent Study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5183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On Campus Employment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666636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Athletics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840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Service Organizations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79%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58791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Working with Faculty on Research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24606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Community Service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07406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Performing Arts/Music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13527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Off-Campus Employment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52%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7319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Religious Groups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49%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0374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Multicultural Student Groups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25456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Student Government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62291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Intermural or Club Sports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44%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0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Political Organizations/Clubs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43%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39926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Student Publications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8473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48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SACS update</a:t>
            </a:r>
          </a:p>
          <a:p>
            <a:r>
              <a:rPr lang="en-US" dirty="0" smtClean="0"/>
              <a:t>NSSE</a:t>
            </a:r>
          </a:p>
          <a:p>
            <a:r>
              <a:rPr lang="en-US" dirty="0" smtClean="0"/>
              <a:t>HEDS alumni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4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/>
          <a:lstStyle/>
          <a:p>
            <a:r>
              <a:rPr lang="en-US" dirty="0" smtClean="0"/>
              <a:t>SACS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96962"/>
            <a:ext cx="8229600" cy="5227638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Year 3 of assessment data collection: 2017/18</a:t>
            </a:r>
          </a:p>
          <a:p>
            <a:r>
              <a:rPr lang="en-US" sz="2800" dirty="0" smtClean="0"/>
              <a:t>September 2018: Compliance certification for reaffirmation of accreditation is due which includes 3 cycles of assessment data</a:t>
            </a:r>
            <a:endParaRPr lang="en-US" sz="2800" dirty="0"/>
          </a:p>
          <a:p>
            <a:r>
              <a:rPr lang="en-US" sz="2800" dirty="0" smtClean="0"/>
              <a:t>About November 2018: receive report from off-site committee</a:t>
            </a:r>
          </a:p>
          <a:p>
            <a:r>
              <a:rPr lang="en-US" sz="2800" dirty="0" smtClean="0"/>
              <a:t>About January/February 2019: response to report from off-site committee due</a:t>
            </a:r>
          </a:p>
          <a:p>
            <a:r>
              <a:rPr lang="en-US" sz="2800" dirty="0"/>
              <a:t>On-site visit by SACS Reaffirmation Committee (peer review): April 2-4, </a:t>
            </a:r>
            <a:r>
              <a:rPr lang="en-US" sz="2800" dirty="0" smtClean="0"/>
              <a:t>2019</a:t>
            </a:r>
          </a:p>
          <a:p>
            <a:r>
              <a:rPr lang="en-US" sz="2800" dirty="0"/>
              <a:t>Official vote on reaffirmation: December </a:t>
            </a:r>
            <a:r>
              <a:rPr lang="en-US" sz="2800" dirty="0" smtClean="0"/>
              <a:t>2019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79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Survey of Student </a:t>
            </a:r>
            <a:r>
              <a:rPr lang="en-US" dirty="0"/>
              <a:t>E</a:t>
            </a:r>
            <a:r>
              <a:rPr lang="en-US" dirty="0" smtClean="0"/>
              <a:t>ngagement</a:t>
            </a:r>
          </a:p>
          <a:p>
            <a:r>
              <a:rPr lang="en-US" dirty="0" smtClean="0"/>
              <a:t>Allows for benchmarking relative to other institutions, ex. Our Carnegie Class: Baccalaureate </a:t>
            </a:r>
            <a:r>
              <a:rPr lang="en-US" dirty="0"/>
              <a:t>Colleges: Arts &amp; Sciences </a:t>
            </a:r>
            <a:r>
              <a:rPr lang="en-US" dirty="0" smtClean="0"/>
              <a:t>Focus</a:t>
            </a:r>
          </a:p>
          <a:p>
            <a:r>
              <a:rPr lang="en-US" dirty="0" smtClean="0"/>
              <a:t>Given in spring 2017 to first year students and seniors</a:t>
            </a:r>
          </a:p>
        </p:txBody>
      </p:sp>
    </p:spTree>
    <p:extLst>
      <p:ext uri="{BB962C8B-B14F-4D97-AF65-F5344CB8AC3E}">
        <p14:creationId xmlns:p14="http://schemas.microsoft.com/office/powerpoint/2010/main" val="6082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NSSE Engagement Indicators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8458200" cy="48350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5791200"/>
            <a:ext cx="8069548" cy="80071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1600200" y="3383280"/>
            <a:ext cx="6926548" cy="4114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600200" y="5193792"/>
            <a:ext cx="6926548" cy="41148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Trends from individual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2438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year students answered more similarly to Carnegie class peers than seniors did</a:t>
            </a:r>
          </a:p>
          <a:p>
            <a:r>
              <a:rPr lang="en-US" dirty="0" smtClean="0"/>
              <a:t>Much more likely to be higher than Carnegie class peers than be lower than them</a:t>
            </a:r>
          </a:p>
          <a:p>
            <a:r>
              <a:rPr lang="en-US" dirty="0" smtClean="0"/>
              <a:t>Most questions with significantly lower scores are related to writing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0962527"/>
              </p:ext>
            </p:extLst>
          </p:nvPr>
        </p:nvGraphicFramePr>
        <p:xfrm>
          <a:off x="1333500" y="3276600"/>
          <a:ext cx="6477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0">
                  <a:extLst>
                    <a:ext uri="{9D8B030D-6E8A-4147-A177-3AD203B41FA5}">
                      <a16:colId xmlns:a16="http://schemas.microsoft.com/office/drawing/2014/main" val="230558555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3092218092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18487531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First-year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Below</a:t>
                      </a:r>
                      <a:r>
                        <a:rPr lang="en-US" sz="2400" baseline="0" dirty="0" smtClean="0"/>
                        <a:t> peers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Above</a:t>
                      </a:r>
                      <a:r>
                        <a:rPr lang="en-US" sz="2400" baseline="0" dirty="0" smtClean="0"/>
                        <a:t> peers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7340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 size</a:t>
                      </a:r>
                      <a:r>
                        <a:rPr lang="en-US" sz="2400" baseline="0" dirty="0" smtClean="0"/>
                        <a:t> &lt; 0.3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2893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Effect size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u="sng" baseline="0" dirty="0" smtClean="0"/>
                        <a:t>&gt;</a:t>
                      </a:r>
                      <a:r>
                        <a:rPr lang="en-US" sz="2400" baseline="0" dirty="0" smtClean="0"/>
                        <a:t> 0.3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687397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6615659"/>
              </p:ext>
            </p:extLst>
          </p:nvPr>
        </p:nvGraphicFramePr>
        <p:xfrm>
          <a:off x="1333500" y="4894217"/>
          <a:ext cx="64770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9000">
                  <a:extLst>
                    <a:ext uri="{9D8B030D-6E8A-4147-A177-3AD203B41FA5}">
                      <a16:colId xmlns:a16="http://schemas.microsoft.com/office/drawing/2014/main" val="3690081402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3328564294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34665380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Senior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Below</a:t>
                      </a:r>
                      <a:r>
                        <a:rPr lang="en-US" sz="2400" baseline="0" dirty="0" smtClean="0"/>
                        <a:t> peers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Above</a:t>
                      </a:r>
                      <a:r>
                        <a:rPr lang="en-US" sz="2400" baseline="0" dirty="0" smtClean="0"/>
                        <a:t> peers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085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Effect size</a:t>
                      </a:r>
                      <a:r>
                        <a:rPr lang="en-US" sz="2400" baseline="0" dirty="0" smtClean="0"/>
                        <a:t> &lt; 0.3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233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Effect size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u="sng" baseline="0" dirty="0" smtClean="0"/>
                        <a:t>&gt;</a:t>
                      </a:r>
                      <a:r>
                        <a:rPr lang="en-US" sz="2400" baseline="0" dirty="0" smtClean="0"/>
                        <a:t> 0.3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4943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32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High Impact Practices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58" y="1491734"/>
            <a:ext cx="8816283" cy="2895600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752600" y="4703802"/>
            <a:ext cx="6210300" cy="369332"/>
            <a:chOff x="3086100" y="5257800"/>
            <a:chExt cx="62103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3200400" y="5257800"/>
              <a:ext cx="6096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Participated in one HIP           Participated in two or more HIPS</a:t>
              </a:r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86100" y="5350188"/>
              <a:ext cx="152400" cy="1524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791200" y="5366266"/>
              <a:ext cx="152400" cy="152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57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Specific High Impact Practices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838200"/>
            <a:ext cx="6542506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6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Topical Module: Inclusiveness and Engagement with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Much bigger differences </a:t>
            </a:r>
            <a:r>
              <a:rPr lang="en-US" dirty="0" smtClean="0"/>
              <a:t>between us and peers for seniors than for first-year students</a:t>
            </a:r>
          </a:p>
          <a:p>
            <a:pPr lvl="1"/>
            <a:r>
              <a:rPr lang="en-US" dirty="0" smtClean="0"/>
              <a:t>Series of items about if institution provides a supportive environment for various kinds of diversity </a:t>
            </a:r>
          </a:p>
          <a:p>
            <a:pPr lvl="1"/>
            <a:r>
              <a:rPr lang="en-US" dirty="0" smtClean="0"/>
              <a:t>Series of items about if the institution emphasizes various ways to build community and combat discrimination</a:t>
            </a:r>
            <a:endParaRPr lang="en-US" dirty="0"/>
          </a:p>
          <a:p>
            <a:pPr lvl="1"/>
            <a:r>
              <a:rPr lang="en-US" dirty="0" smtClean="0"/>
              <a:t>Not significantly different from peers on questions related to learning about these topics</a:t>
            </a:r>
          </a:p>
        </p:txBody>
      </p:sp>
    </p:spTree>
    <p:extLst>
      <p:ext uri="{BB962C8B-B14F-4D97-AF65-F5344CB8AC3E}">
        <p14:creationId xmlns:p14="http://schemas.microsoft.com/office/powerpoint/2010/main" val="13715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653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Data from recent surveys of Austin College students and alumni: What does it mean and how can we use it?</vt:lpstr>
      <vt:lpstr>Outline</vt:lpstr>
      <vt:lpstr>SACS Timeline</vt:lpstr>
      <vt:lpstr>NSSE</vt:lpstr>
      <vt:lpstr>NSSE Engagement Indicators</vt:lpstr>
      <vt:lpstr>Trends from individual questions</vt:lpstr>
      <vt:lpstr>High Impact Practices</vt:lpstr>
      <vt:lpstr>Specific High Impact Practices</vt:lpstr>
      <vt:lpstr>Topical Module: Inclusiveness and Engagement with Diversity</vt:lpstr>
      <vt:lpstr>Topical Module: First-year Experiences and Senior Transitions</vt:lpstr>
      <vt:lpstr>Free Response for Senior Transitions</vt:lpstr>
      <vt:lpstr>HEDS Alumni Survey</vt:lpstr>
      <vt:lpstr>Good Teaching and High-Quality Interactions with Faculty </vt:lpstr>
      <vt:lpstr>Challenging Assignments and High Faculty Expectations </vt:lpstr>
      <vt:lpstr>Interactions with Diversity </vt:lpstr>
      <vt:lpstr>Development of Social and Civic Engagement </vt:lpstr>
      <vt:lpstr>To what extent did your experience with each of the following as an undergraduate contribute to your learning and personal development?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Update Fall Workshop 2016</dc:title>
  <dc:creator>Karla McCain</dc:creator>
  <cp:lastModifiedBy>Randi Tanglen</cp:lastModifiedBy>
  <cp:revision>94</cp:revision>
  <cp:lastPrinted>2017-02-22T17:32:12Z</cp:lastPrinted>
  <dcterms:created xsi:type="dcterms:W3CDTF">2016-08-19T01:16:50Z</dcterms:created>
  <dcterms:modified xsi:type="dcterms:W3CDTF">2018-01-23T01:03:07Z</dcterms:modified>
</cp:coreProperties>
</file>