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0"/>
  </p:notesMasterIdLst>
  <p:handoutMasterIdLst>
    <p:handoutMasterId r:id="rId21"/>
  </p:handoutMasterIdLst>
  <p:sldIdLst>
    <p:sldId id="256" r:id="rId2"/>
    <p:sldId id="269" r:id="rId3"/>
    <p:sldId id="257" r:id="rId4"/>
    <p:sldId id="258" r:id="rId5"/>
    <p:sldId id="259" r:id="rId6"/>
    <p:sldId id="260" r:id="rId7"/>
    <p:sldId id="261" r:id="rId8"/>
    <p:sldId id="262" r:id="rId9"/>
    <p:sldId id="263" r:id="rId10"/>
    <p:sldId id="264" r:id="rId11"/>
    <p:sldId id="265" r:id="rId12"/>
    <p:sldId id="268" r:id="rId13"/>
    <p:sldId id="266"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28B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2" d="100"/>
          <a:sy n="72" d="100"/>
        </p:scale>
        <p:origin x="-1242"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81915C7-D29C-0549-B2CA-E40EF2084019}" type="datetimeFigureOut">
              <a:t>3/24/2016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EB91D1E-7395-894A-A4FD-ADCEA469308B}" type="slidenum">
              <a:t>‹#›</a:t>
            </a:fld>
            <a:endParaRPr lang="en-US"/>
          </a:p>
        </p:txBody>
      </p:sp>
    </p:spTree>
    <p:extLst>
      <p:ext uri="{BB962C8B-B14F-4D97-AF65-F5344CB8AC3E}">
        <p14:creationId xmlns:p14="http://schemas.microsoft.com/office/powerpoint/2010/main" val="23377901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CA0DD4-68D2-C04A-9719-7A2BD83376C3}" type="datetimeFigureOut">
              <a:t>3/24/2016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815B2A-10CD-5748-98BF-654408A8DB62}" type="slidenum">
              <a:t>‹#›</a:t>
            </a:fld>
            <a:endParaRPr lang="en-US" dirty="0"/>
          </a:p>
        </p:txBody>
      </p:sp>
    </p:spTree>
    <p:extLst>
      <p:ext uri="{BB962C8B-B14F-4D97-AF65-F5344CB8AC3E}">
        <p14:creationId xmlns:p14="http://schemas.microsoft.com/office/powerpoint/2010/main" val="4487343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815B2A-10CD-5748-98BF-654408A8DB62}" type="slidenum">
              <a:t>2</a:t>
            </a:fld>
            <a:endParaRPr lang="en-US" dirty="0"/>
          </a:p>
        </p:txBody>
      </p:sp>
    </p:spTree>
    <p:extLst>
      <p:ext uri="{BB962C8B-B14F-4D97-AF65-F5344CB8AC3E}">
        <p14:creationId xmlns:p14="http://schemas.microsoft.com/office/powerpoint/2010/main" val="26072832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815B2A-10CD-5748-98BF-654408A8DB62}" type="slidenum">
              <a:t>12</a:t>
            </a:fld>
            <a:endParaRPr lang="en-US" dirty="0"/>
          </a:p>
        </p:txBody>
      </p:sp>
    </p:spTree>
    <p:extLst>
      <p:ext uri="{BB962C8B-B14F-4D97-AF65-F5344CB8AC3E}">
        <p14:creationId xmlns:p14="http://schemas.microsoft.com/office/powerpoint/2010/main" val="13692654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815B2A-10CD-5748-98BF-654408A8DB62}" type="slidenum">
              <a:t>13</a:t>
            </a:fld>
            <a:endParaRPr lang="en-US" dirty="0"/>
          </a:p>
        </p:txBody>
      </p:sp>
    </p:spTree>
    <p:extLst>
      <p:ext uri="{BB962C8B-B14F-4D97-AF65-F5344CB8AC3E}">
        <p14:creationId xmlns:p14="http://schemas.microsoft.com/office/powerpoint/2010/main" val="3691741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815B2A-10CD-5748-98BF-654408A8DB62}" type="slidenum">
              <a:rPr lang="en-US"/>
              <a:t>14</a:t>
            </a:fld>
            <a:endParaRPr lang="en-US" dirty="0"/>
          </a:p>
        </p:txBody>
      </p:sp>
    </p:spTree>
    <p:extLst>
      <p:ext uri="{BB962C8B-B14F-4D97-AF65-F5344CB8AC3E}">
        <p14:creationId xmlns:p14="http://schemas.microsoft.com/office/powerpoint/2010/main" val="18136921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815B2A-10CD-5748-98BF-654408A8DB62}" type="slidenum">
              <a:rPr lang="en-US"/>
              <a:t>16</a:t>
            </a:fld>
            <a:endParaRPr lang="en-US" dirty="0"/>
          </a:p>
        </p:txBody>
      </p:sp>
    </p:spTree>
    <p:extLst>
      <p:ext uri="{BB962C8B-B14F-4D97-AF65-F5344CB8AC3E}">
        <p14:creationId xmlns:p14="http://schemas.microsoft.com/office/powerpoint/2010/main" val="39568506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815B2A-10CD-5748-98BF-654408A8DB62}" type="slidenum">
              <a:rPr lang="en-US"/>
              <a:t>17</a:t>
            </a:fld>
            <a:endParaRPr lang="en-US" dirty="0"/>
          </a:p>
        </p:txBody>
      </p:sp>
    </p:spTree>
    <p:extLst>
      <p:ext uri="{BB962C8B-B14F-4D97-AF65-F5344CB8AC3E}">
        <p14:creationId xmlns:p14="http://schemas.microsoft.com/office/powerpoint/2010/main" val="2631646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“evidenced-based teaching”:  growing awareness that we should bring to our teaching the same spirit of inquiry we bring to our research.  What do we</a:t>
            </a:r>
            <a:r>
              <a:rPr lang="en-US" baseline="0" dirty="0"/>
              <a:t> already know works from scholarship on teaching and learning? What do we perceive to be the results of our assignments and activities. How do we know those are the results we are actually getting?  Peer observation, along with student performance on assignments, students perception of their learning, are forms of evidence we can use to guide our decisions as teachers.</a:t>
            </a:r>
            <a:endParaRPr lang="en-US" dirty="0"/>
          </a:p>
        </p:txBody>
      </p:sp>
      <p:sp>
        <p:nvSpPr>
          <p:cNvPr id="4" name="Slide Number Placeholder 3"/>
          <p:cNvSpPr>
            <a:spLocks noGrp="1"/>
          </p:cNvSpPr>
          <p:nvPr>
            <p:ph type="sldNum" sz="quarter" idx="10"/>
          </p:nvPr>
        </p:nvSpPr>
        <p:spPr/>
        <p:txBody>
          <a:bodyPr/>
          <a:lstStyle/>
          <a:p>
            <a:fld id="{9E815B2A-10CD-5748-98BF-654408A8DB62}" type="slidenum">
              <a:t>3</a:t>
            </a:fld>
            <a:endParaRPr lang="en-US" dirty="0"/>
          </a:p>
        </p:txBody>
      </p:sp>
    </p:spTree>
    <p:extLst>
      <p:ext uri="{BB962C8B-B14F-4D97-AF65-F5344CB8AC3E}">
        <p14:creationId xmlns:p14="http://schemas.microsoft.com/office/powerpoint/2010/main" val="4171430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815B2A-10CD-5748-98BF-654408A8DB62}" type="slidenum">
              <a:t>4</a:t>
            </a:fld>
            <a:endParaRPr lang="en-US" dirty="0"/>
          </a:p>
        </p:txBody>
      </p:sp>
    </p:spTree>
    <p:extLst>
      <p:ext uri="{BB962C8B-B14F-4D97-AF65-F5344CB8AC3E}">
        <p14:creationId xmlns:p14="http://schemas.microsoft.com/office/powerpoint/2010/main" val="4197041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815B2A-10CD-5748-98BF-654408A8DB62}" type="slidenum">
              <a:t>5</a:t>
            </a:fld>
            <a:endParaRPr lang="en-US" dirty="0"/>
          </a:p>
        </p:txBody>
      </p:sp>
    </p:spTree>
    <p:extLst>
      <p:ext uri="{BB962C8B-B14F-4D97-AF65-F5344CB8AC3E}">
        <p14:creationId xmlns:p14="http://schemas.microsoft.com/office/powerpoint/2010/main" val="17417986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Challenge:  more and more we are learning that good teachers make their students do more of the intellectual</a:t>
            </a:r>
            <a:r>
              <a:rPr lang="en-US" baseline="0"/>
              <a:t> heavy-lifting.  We often expect students to struggle a little bit with the reading but in class we try to make it all clear. Well, in fact, the idea of flipped classrooms is that class time can in fact be most valuable for allowing students to get messy with the material and grapple with things that are challenging. The faculty member gets a better view of what’s difficult and is there to strategically provide some help.</a:t>
            </a:r>
            <a:endParaRPr lang="en-US"/>
          </a:p>
        </p:txBody>
      </p:sp>
      <p:sp>
        <p:nvSpPr>
          <p:cNvPr id="4" name="Slide Number Placeholder 3"/>
          <p:cNvSpPr>
            <a:spLocks noGrp="1"/>
          </p:cNvSpPr>
          <p:nvPr>
            <p:ph type="sldNum" sz="quarter" idx="10"/>
          </p:nvPr>
        </p:nvSpPr>
        <p:spPr/>
        <p:txBody>
          <a:bodyPr/>
          <a:lstStyle/>
          <a:p>
            <a:fld id="{9E815B2A-10CD-5748-98BF-654408A8DB62}" type="slidenum">
              <a:rPr lang="en-US"/>
              <a:t>7</a:t>
            </a:fld>
            <a:endParaRPr lang="en-US" dirty="0"/>
          </a:p>
        </p:txBody>
      </p:sp>
    </p:spTree>
    <p:extLst>
      <p:ext uri="{BB962C8B-B14F-4D97-AF65-F5344CB8AC3E}">
        <p14:creationId xmlns:p14="http://schemas.microsoft.com/office/powerpoint/2010/main" val="11386292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815B2A-10CD-5748-98BF-654408A8DB62}" type="slidenum">
              <a:rPr lang="en-US"/>
              <a:t>8</a:t>
            </a:fld>
            <a:endParaRPr lang="en-US" dirty="0"/>
          </a:p>
        </p:txBody>
      </p:sp>
    </p:spTree>
    <p:extLst>
      <p:ext uri="{BB962C8B-B14F-4D97-AF65-F5344CB8AC3E}">
        <p14:creationId xmlns:p14="http://schemas.microsoft.com/office/powerpoint/2010/main" val="10234337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9E815B2A-10CD-5748-98BF-654408A8DB62}" type="slidenum">
              <a:t>9</a:t>
            </a:fld>
            <a:endParaRPr lang="en-US" dirty="0"/>
          </a:p>
        </p:txBody>
      </p:sp>
    </p:spTree>
    <p:extLst>
      <p:ext uri="{BB962C8B-B14F-4D97-AF65-F5344CB8AC3E}">
        <p14:creationId xmlns:p14="http://schemas.microsoft.com/office/powerpoint/2010/main" val="34429290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815B2A-10CD-5748-98BF-654408A8DB62}" type="slidenum">
              <a:rPr lang="en-US"/>
              <a:t>10</a:t>
            </a:fld>
            <a:endParaRPr lang="en-US" dirty="0"/>
          </a:p>
        </p:txBody>
      </p:sp>
    </p:spTree>
    <p:extLst>
      <p:ext uri="{BB962C8B-B14F-4D97-AF65-F5344CB8AC3E}">
        <p14:creationId xmlns:p14="http://schemas.microsoft.com/office/powerpoint/2010/main" val="2645937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815B2A-10CD-5748-98BF-654408A8DB62}" type="slidenum">
              <a:t>11</a:t>
            </a:fld>
            <a:endParaRPr lang="en-US" dirty="0"/>
          </a:p>
        </p:txBody>
      </p:sp>
    </p:spTree>
    <p:extLst>
      <p:ext uri="{BB962C8B-B14F-4D97-AF65-F5344CB8AC3E}">
        <p14:creationId xmlns:p14="http://schemas.microsoft.com/office/powerpoint/2010/main" val="1369265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Thursday, March 24, 2016</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Thursday, March 24, 2016</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Thursday, March 24, 2016</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Thursday, March 24, 2016</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Thursday, March 24, 2016</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Thursday, March 24, 2016</a:t>
            </a:fld>
            <a:endParaRPr lang="en-US" dirty="0"/>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Thursday, March 24, 2016</a:t>
            </a:fld>
            <a:endParaRPr lang="en-US" dirty="0"/>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Thursday, March 24, 2016</a:t>
            </a:fld>
            <a:endParaRPr lang="en-US" dirty="0"/>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Thursday, March 24, 2016</a:t>
            </a:fld>
            <a:endParaRPr lang="en-US" dirty="0"/>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Thursday, March 24, 2016</a:t>
            </a:fld>
            <a:endParaRPr lang="en-US" dirty="0"/>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Thursday, March 24, 2016</a:t>
            </a:fld>
            <a:endParaRPr lang="en-US" dirty="0"/>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Thursday, March 24, 2016</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a:t>Faculty Peer Observation:</a:t>
            </a:r>
            <a:br>
              <a:rPr lang="en-US" sz="4000" dirty="0"/>
            </a:br>
            <a:r>
              <a:rPr lang="en-US" sz="4000" dirty="0"/>
              <a:t>Providing and Benefiting from Useful Feedback</a:t>
            </a:r>
          </a:p>
        </p:txBody>
      </p:sp>
      <p:sp>
        <p:nvSpPr>
          <p:cNvPr id="3" name="Subtitle 2"/>
          <p:cNvSpPr>
            <a:spLocks noGrp="1"/>
          </p:cNvSpPr>
          <p:nvPr>
            <p:ph type="subTitle" idx="1"/>
          </p:nvPr>
        </p:nvSpPr>
        <p:spPr>
          <a:xfrm>
            <a:off x="685800" y="3872753"/>
            <a:ext cx="6400800" cy="1769806"/>
          </a:xfrm>
        </p:spPr>
        <p:txBody>
          <a:bodyPr>
            <a:normAutofit lnSpcReduction="10000"/>
          </a:bodyPr>
          <a:lstStyle/>
          <a:p>
            <a:r>
              <a:rPr lang="en-US" dirty="0"/>
              <a:t>Lisa Perfetti</a:t>
            </a:r>
          </a:p>
          <a:p>
            <a:r>
              <a:rPr lang="en-US" dirty="0"/>
              <a:t>Associate Dean for Faculty Development</a:t>
            </a:r>
          </a:p>
          <a:p>
            <a:r>
              <a:rPr lang="en-US" dirty="0"/>
              <a:t>Whitman College</a:t>
            </a:r>
          </a:p>
          <a:p>
            <a:r>
              <a:rPr lang="en-US" dirty="0"/>
              <a:t>perfetlr@whitman.edu</a:t>
            </a:r>
          </a:p>
        </p:txBody>
      </p:sp>
    </p:spTree>
    <p:extLst>
      <p:ext uri="{BB962C8B-B14F-4D97-AF65-F5344CB8AC3E}">
        <p14:creationId xmlns:p14="http://schemas.microsoft.com/office/powerpoint/2010/main" val="5478481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Pre-observation Conversation</a:t>
            </a:r>
          </a:p>
        </p:txBody>
      </p:sp>
      <p:sp>
        <p:nvSpPr>
          <p:cNvPr id="3" name="Content Placeholder 2"/>
          <p:cNvSpPr>
            <a:spLocks noGrp="1"/>
          </p:cNvSpPr>
          <p:nvPr>
            <p:ph idx="1"/>
          </p:nvPr>
        </p:nvSpPr>
        <p:spPr/>
        <p:txBody>
          <a:bodyPr/>
          <a:lstStyle/>
          <a:p>
            <a:r>
              <a:rPr lang="en-US" dirty="0"/>
              <a:t>Provides an overview of the course goals</a:t>
            </a:r>
          </a:p>
          <a:p>
            <a:r>
              <a:rPr lang="en-US" dirty="0"/>
              <a:t>Provides context: How has the course been going so far? Is there something different about this particular iteration of the course?</a:t>
            </a:r>
          </a:p>
          <a:p>
            <a:r>
              <a:rPr lang="en-US" dirty="0"/>
              <a:t>Identifies main student learning outcomes for the session:  “By the end of the 50 minutes, students should understand/know/be able to....”</a:t>
            </a:r>
          </a:p>
          <a:p>
            <a:r>
              <a:rPr lang="en-US" dirty="0"/>
              <a:t>Previews the pedagogical approach you will use for those goals and why</a:t>
            </a:r>
          </a:p>
        </p:txBody>
      </p:sp>
    </p:spTree>
    <p:extLst>
      <p:ext uri="{BB962C8B-B14F-4D97-AF65-F5344CB8AC3E}">
        <p14:creationId xmlns:p14="http://schemas.microsoft.com/office/powerpoint/2010/main" val="2023329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Best practices for observing peers</a:t>
            </a:r>
          </a:p>
        </p:txBody>
      </p:sp>
      <p:sp>
        <p:nvSpPr>
          <p:cNvPr id="3" name="Content Placeholder 2"/>
          <p:cNvSpPr>
            <a:spLocks noGrp="1"/>
          </p:cNvSpPr>
          <p:nvPr>
            <p:ph idx="1"/>
          </p:nvPr>
        </p:nvSpPr>
        <p:spPr/>
        <p:txBody>
          <a:bodyPr/>
          <a:lstStyle/>
          <a:p>
            <a:pPr marL="0" indent="0">
              <a:buNone/>
            </a:pPr>
            <a:r>
              <a:rPr lang="en-US" dirty="0"/>
              <a:t>Which of the following do you think would be considered a “best practice” for observing peers:</a:t>
            </a:r>
          </a:p>
          <a:p>
            <a:pPr marL="0" indent="0">
              <a:buNone/>
            </a:pPr>
            <a:endParaRPr lang="en-US" dirty="0"/>
          </a:p>
          <a:p>
            <a:pPr>
              <a:buFont typeface="Arial"/>
              <a:buChar char="•"/>
            </a:pPr>
            <a:r>
              <a:rPr lang="en-US" dirty="0"/>
              <a:t>faculty member introduces peer observer to class</a:t>
            </a:r>
          </a:p>
          <a:p>
            <a:pPr>
              <a:buFont typeface="Arial"/>
              <a:buChar char="•"/>
            </a:pPr>
            <a:r>
              <a:rPr lang="en-US" dirty="0"/>
              <a:t>observer participates in activities such as small group discussion</a:t>
            </a:r>
          </a:p>
          <a:p>
            <a:pPr>
              <a:buFont typeface="Arial"/>
              <a:buChar char="•"/>
            </a:pPr>
            <a:r>
              <a:rPr lang="en-US" dirty="0"/>
              <a:t>observer sits in the front row to be closer to faculty member being observed</a:t>
            </a:r>
          </a:p>
          <a:p>
            <a:pPr>
              <a:buFont typeface="Arial"/>
              <a:buChar char="•"/>
            </a:pPr>
            <a:r>
              <a:rPr lang="en-US" dirty="0"/>
              <a:t>observer takes lots of notes even if it means little eye contact with faculty member</a:t>
            </a:r>
          </a:p>
        </p:txBody>
      </p:sp>
    </p:spTree>
    <p:extLst>
      <p:ext uri="{BB962C8B-B14F-4D97-AF65-F5344CB8AC3E}">
        <p14:creationId xmlns:p14="http://schemas.microsoft.com/office/powerpoint/2010/main" val="41782362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Best practices for observing peers</a:t>
            </a:r>
          </a:p>
        </p:txBody>
      </p:sp>
      <p:sp>
        <p:nvSpPr>
          <p:cNvPr id="3" name="Content Placeholder 2"/>
          <p:cNvSpPr>
            <a:spLocks noGrp="1"/>
          </p:cNvSpPr>
          <p:nvPr>
            <p:ph idx="1"/>
          </p:nvPr>
        </p:nvSpPr>
        <p:spPr/>
        <p:txBody>
          <a:bodyPr>
            <a:normAutofit fontScale="92500"/>
          </a:bodyPr>
          <a:lstStyle/>
          <a:p>
            <a:pPr marL="0" indent="0">
              <a:buNone/>
            </a:pPr>
            <a:endParaRPr lang="en-US" dirty="0"/>
          </a:p>
          <a:p>
            <a:pPr>
              <a:buFont typeface="Arial"/>
              <a:buChar char="•"/>
            </a:pPr>
            <a:r>
              <a:rPr lang="en-US" dirty="0"/>
              <a:t>Faculty member </a:t>
            </a:r>
            <a:r>
              <a:rPr lang="en-US" i="1" dirty="0"/>
              <a:t>could</a:t>
            </a:r>
            <a:r>
              <a:rPr lang="en-US" dirty="0"/>
              <a:t> introduce peer observer to class, particularly if it is a small class. Announcing that a visitor will come is a good idea.</a:t>
            </a:r>
          </a:p>
          <a:p>
            <a:pPr>
              <a:buFont typeface="Arial"/>
              <a:buChar char="•"/>
            </a:pPr>
            <a:r>
              <a:rPr lang="en-US" dirty="0"/>
              <a:t>Observer should sit away from the students to ensure their perspective as an </a:t>
            </a:r>
            <a:r>
              <a:rPr lang="en-US" b="1" dirty="0"/>
              <a:t>observer</a:t>
            </a:r>
            <a:r>
              <a:rPr lang="en-US" dirty="0"/>
              <a:t>.</a:t>
            </a:r>
          </a:p>
          <a:p>
            <a:pPr>
              <a:buFont typeface="Arial"/>
              <a:buChar char="•"/>
            </a:pPr>
            <a:r>
              <a:rPr lang="en-US" dirty="0"/>
              <a:t>Observer should not participate in activities since this would detract from the ability to see what all students in the class are doing.</a:t>
            </a:r>
          </a:p>
          <a:p>
            <a:pPr>
              <a:buFont typeface="Arial"/>
              <a:buChar char="•"/>
            </a:pPr>
            <a:r>
              <a:rPr lang="en-US" dirty="0"/>
              <a:t>Observer should watch the students, not just the instructor.</a:t>
            </a:r>
          </a:p>
          <a:p>
            <a:pPr>
              <a:buFont typeface="Arial"/>
              <a:buChar char="•"/>
            </a:pPr>
            <a:r>
              <a:rPr lang="en-US" dirty="0"/>
              <a:t>Observer should take lots of notes: a quick smile of encouragement is o.k. but you are there as a dispassionate source of </a:t>
            </a:r>
            <a:r>
              <a:rPr lang="en-US" b="1" dirty="0"/>
              <a:t>evidence</a:t>
            </a:r>
            <a:r>
              <a:rPr lang="en-US" dirty="0"/>
              <a:t> for the faculty member. </a:t>
            </a:r>
          </a:p>
        </p:txBody>
      </p:sp>
    </p:spTree>
    <p:extLst>
      <p:ext uri="{BB962C8B-B14F-4D97-AF65-F5344CB8AC3E}">
        <p14:creationId xmlns:p14="http://schemas.microsoft.com/office/powerpoint/2010/main" val="3264337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Some possible rubrics for the observer</a:t>
            </a:r>
          </a:p>
        </p:txBody>
      </p:sp>
      <p:sp>
        <p:nvSpPr>
          <p:cNvPr id="3" name="Content Placeholder 2"/>
          <p:cNvSpPr>
            <a:spLocks noGrp="1"/>
          </p:cNvSpPr>
          <p:nvPr>
            <p:ph idx="1"/>
          </p:nvPr>
        </p:nvSpPr>
        <p:spPr/>
        <p:txBody>
          <a:bodyPr/>
          <a:lstStyle/>
          <a:p>
            <a:pPr marL="0" indent="0">
              <a:buNone/>
            </a:pPr>
            <a:r>
              <a:rPr lang="en-US" dirty="0"/>
              <a:t>Take a look at these two observation rubrics.</a:t>
            </a:r>
          </a:p>
          <a:p>
            <a:pPr marL="0" indent="0">
              <a:buNone/>
            </a:pPr>
            <a:endParaRPr lang="en-US" dirty="0"/>
          </a:p>
          <a:p>
            <a:r>
              <a:rPr lang="en-US" dirty="0"/>
              <a:t>Which would you feel most comfortable using as an observer?  Why?</a:t>
            </a:r>
          </a:p>
          <a:p>
            <a:r>
              <a:rPr lang="en-US" dirty="0"/>
              <a:t>Which would likely be most valuable for you in being observed?  Why?</a:t>
            </a:r>
          </a:p>
          <a:p>
            <a:endParaRPr lang="en-US" dirty="0"/>
          </a:p>
          <a:p>
            <a:r>
              <a:rPr lang="en-US" dirty="0"/>
              <a:t>Regardless of what kind of rubric you use, make sure to let your observer know the top three things </a:t>
            </a:r>
            <a:r>
              <a:rPr lang="en-US" b="1" dirty="0"/>
              <a:t>you</a:t>
            </a:r>
            <a:r>
              <a:rPr lang="en-US" dirty="0"/>
              <a:t> want feedback on.</a:t>
            </a:r>
          </a:p>
        </p:txBody>
      </p:sp>
    </p:spTree>
    <p:extLst>
      <p:ext uri="{BB962C8B-B14F-4D97-AF65-F5344CB8AC3E}">
        <p14:creationId xmlns:p14="http://schemas.microsoft.com/office/powerpoint/2010/main" val="2625424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Post-observation discussion</a:t>
            </a:r>
          </a:p>
        </p:txBody>
      </p:sp>
      <p:sp>
        <p:nvSpPr>
          <p:cNvPr id="3" name="Content Placeholder 2"/>
          <p:cNvSpPr>
            <a:spLocks noGrp="1"/>
          </p:cNvSpPr>
          <p:nvPr>
            <p:ph idx="1"/>
          </p:nvPr>
        </p:nvSpPr>
        <p:spPr/>
        <p:txBody>
          <a:bodyPr/>
          <a:lstStyle/>
          <a:p>
            <a:pPr marL="0" indent="0">
              <a:buNone/>
            </a:pPr>
            <a:r>
              <a:rPr lang="en-US" dirty="0"/>
              <a:t>Conversation should focus on the main things the faculty member wanted feedback on.</a:t>
            </a:r>
          </a:p>
          <a:p>
            <a:pPr marL="0" indent="0">
              <a:buNone/>
            </a:pPr>
            <a:endParaRPr lang="en-US" dirty="0"/>
          </a:p>
          <a:p>
            <a:r>
              <a:rPr lang="en-US" dirty="0"/>
              <a:t>Begin by asking instructor to report what went well, any disappointments.</a:t>
            </a:r>
          </a:p>
          <a:p>
            <a:r>
              <a:rPr lang="en-US" dirty="0"/>
              <a:t>Refer often to notes to share what actually happened in the class.</a:t>
            </a:r>
          </a:p>
          <a:p>
            <a:r>
              <a:rPr lang="en-US" dirty="0"/>
              <a:t>Allow opportunity for instructor to arrive at some of their own solutions.</a:t>
            </a:r>
          </a:p>
          <a:p>
            <a:r>
              <a:rPr lang="en-US" dirty="0"/>
              <a:t>Offer feedback that is concrete, relevant, and feasible</a:t>
            </a:r>
          </a:p>
          <a:p>
            <a:r>
              <a:rPr lang="en-US" dirty="0"/>
              <a:t>Make sure to include feedback on effective practices.</a:t>
            </a:r>
          </a:p>
          <a:p>
            <a:endParaRPr lang="en-US" dirty="0"/>
          </a:p>
          <a:p>
            <a:endParaRPr lang="en-US" dirty="0"/>
          </a:p>
        </p:txBody>
      </p:sp>
    </p:spTree>
    <p:extLst>
      <p:ext uri="{BB962C8B-B14F-4D97-AF65-F5344CB8AC3E}">
        <p14:creationId xmlns:p14="http://schemas.microsoft.com/office/powerpoint/2010/main" val="2677078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When we might be uncomfortable giving negative (but valuable) feedback</a:t>
            </a:r>
          </a:p>
        </p:txBody>
      </p:sp>
      <p:sp>
        <p:nvSpPr>
          <p:cNvPr id="3" name="Content Placeholder 2"/>
          <p:cNvSpPr>
            <a:spLocks noGrp="1"/>
          </p:cNvSpPr>
          <p:nvPr>
            <p:ph idx="1"/>
          </p:nvPr>
        </p:nvSpPr>
        <p:spPr/>
        <p:txBody>
          <a:bodyPr>
            <a:normAutofit fontScale="85000" lnSpcReduction="20000"/>
          </a:bodyPr>
          <a:lstStyle/>
          <a:p>
            <a:r>
              <a:rPr lang="en-US" dirty="0"/>
              <a:t>It is the third week of the semester and Josie has invited you to her 50-minute Introduction to Gender Studies class for feedback on how she leads discussion.  You arrive on time, sit at the back of the class, and note that there are 16 students (4 men and 12 women). During the first 20 minutes, Josie lectures. She then asks an open-ended question and asks for volunteers to offer insights. After each student’s comment, she provides her own “gloss” for a minute or two then calls on the next student. Six students raise their hands (all of them women) and 4 of them answer twice. The rest listen attentively.  In your post-observation conversation, Josie thanks you for coming, and after you say “So how do you think it went?” Josie says “I thought it went really well.  I got through all the material I wanted to and there was still time for the discussion and students had great things to say!”  </a:t>
            </a:r>
          </a:p>
          <a:p>
            <a:endParaRPr lang="en-US" dirty="0"/>
          </a:p>
          <a:p>
            <a:r>
              <a:rPr lang="en-US" dirty="0"/>
              <a:t>What do you say next?  (How does this depend on what else you observed as well as what she indicated in her pre-observation conversation with you?)</a:t>
            </a:r>
          </a:p>
        </p:txBody>
      </p:sp>
    </p:spTree>
    <p:extLst>
      <p:ext uri="{BB962C8B-B14F-4D97-AF65-F5344CB8AC3E}">
        <p14:creationId xmlns:p14="http://schemas.microsoft.com/office/powerpoint/2010/main" val="21701361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Choosing your observer</a:t>
            </a:r>
          </a:p>
        </p:txBody>
      </p:sp>
      <p:sp>
        <p:nvSpPr>
          <p:cNvPr id="3" name="Content Placeholder 2"/>
          <p:cNvSpPr>
            <a:spLocks noGrp="1"/>
          </p:cNvSpPr>
          <p:nvPr>
            <p:ph idx="1"/>
          </p:nvPr>
        </p:nvSpPr>
        <p:spPr/>
        <p:txBody>
          <a:bodyPr/>
          <a:lstStyle/>
          <a:p>
            <a:pPr marL="0" indent="0">
              <a:buNone/>
            </a:pPr>
            <a:r>
              <a:rPr lang="en-US" dirty="0"/>
              <a:t>Choose someone who:</a:t>
            </a:r>
          </a:p>
          <a:p>
            <a:pPr marL="0" indent="0">
              <a:buNone/>
            </a:pPr>
            <a:endParaRPr lang="en-US" dirty="0"/>
          </a:p>
          <a:p>
            <a:pPr>
              <a:buFont typeface="Arial"/>
              <a:buChar char="•"/>
            </a:pPr>
            <a:r>
              <a:rPr lang="en-US" dirty="0"/>
              <a:t>you like and trust</a:t>
            </a:r>
          </a:p>
          <a:p>
            <a:pPr>
              <a:buFont typeface="Arial"/>
              <a:buChar char="•"/>
            </a:pPr>
            <a:r>
              <a:rPr lang="en-US" dirty="0"/>
              <a:t> is more or less equal to you in academic rank</a:t>
            </a:r>
          </a:p>
          <a:p>
            <a:r>
              <a:rPr lang="en-US" dirty="0"/>
              <a:t>doesn’t have the responsibility to</a:t>
            </a:r>
            <a:r>
              <a:rPr lang="en-US" b="1" dirty="0"/>
              <a:t> evaluate </a:t>
            </a:r>
            <a:r>
              <a:rPr lang="en-US" dirty="0"/>
              <a:t>your teaching</a:t>
            </a:r>
          </a:p>
          <a:p>
            <a:r>
              <a:rPr lang="en-US" dirty="0"/>
              <a:t>is able to be candid and honest without being judgmental</a:t>
            </a:r>
          </a:p>
          <a:p>
            <a:r>
              <a:rPr lang="en-US" dirty="0"/>
              <a:t>has respect for your discipline and the kind of teaching you do, but perhaps is not in your department</a:t>
            </a:r>
          </a:p>
          <a:p>
            <a:r>
              <a:rPr lang="en-US" dirty="0"/>
              <a:t>will also open their classroom to you</a:t>
            </a:r>
          </a:p>
          <a:p>
            <a:pPr marL="0" indent="0">
              <a:buNone/>
            </a:pPr>
            <a:endParaRPr lang="en-US" dirty="0"/>
          </a:p>
        </p:txBody>
      </p:sp>
    </p:spTree>
    <p:extLst>
      <p:ext uri="{BB962C8B-B14F-4D97-AF65-F5344CB8AC3E}">
        <p14:creationId xmlns:p14="http://schemas.microsoft.com/office/powerpoint/2010/main" val="3111727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Some timing considerations</a:t>
            </a:r>
          </a:p>
        </p:txBody>
      </p:sp>
      <p:sp>
        <p:nvSpPr>
          <p:cNvPr id="3" name="Content Placeholder 2"/>
          <p:cNvSpPr>
            <a:spLocks noGrp="1"/>
          </p:cNvSpPr>
          <p:nvPr>
            <p:ph idx="1"/>
          </p:nvPr>
        </p:nvSpPr>
        <p:spPr/>
        <p:txBody>
          <a:bodyPr>
            <a:normAutofit lnSpcReduction="10000"/>
          </a:bodyPr>
          <a:lstStyle/>
          <a:p>
            <a:r>
              <a:rPr lang="en-US" dirty="0"/>
              <a:t>The first two and the last two weeks are probably not ideal times for class observations.</a:t>
            </a:r>
          </a:p>
          <a:p>
            <a:r>
              <a:rPr lang="en-US" dirty="0"/>
              <a:t>Observing at least two class sessions gives more accurate information</a:t>
            </a:r>
          </a:p>
          <a:p>
            <a:r>
              <a:rPr lang="en-US" dirty="0"/>
              <a:t>Perhaps time peer observation to follow up on informal feedback from students on the course (i.e. a poll of students about a 1/3 into the course can indicate areas you want colleague feedback on).</a:t>
            </a:r>
          </a:p>
          <a:p>
            <a:r>
              <a:rPr lang="en-US" dirty="0"/>
              <a:t>To “kick it up a notch,” attach peer observation to a faculty learning community or reading group around a particular pedagogy (e.g., leading discussion, teaching information literacy, doing collaborative learning activities, enhancing students’ intercultural skills).</a:t>
            </a:r>
          </a:p>
        </p:txBody>
      </p:sp>
    </p:spTree>
    <p:extLst>
      <p:ext uri="{BB962C8B-B14F-4D97-AF65-F5344CB8AC3E}">
        <p14:creationId xmlns:p14="http://schemas.microsoft.com/office/powerpoint/2010/main" val="1467485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Wrap-up</a:t>
            </a:r>
          </a:p>
        </p:txBody>
      </p:sp>
      <p:sp>
        <p:nvSpPr>
          <p:cNvPr id="3" name="Content Placeholder 2"/>
          <p:cNvSpPr>
            <a:spLocks noGrp="1"/>
          </p:cNvSpPr>
          <p:nvPr>
            <p:ph idx="1"/>
          </p:nvPr>
        </p:nvSpPr>
        <p:spPr/>
        <p:txBody>
          <a:bodyPr/>
          <a:lstStyle/>
          <a:p>
            <a:r>
              <a:rPr lang="en-US" dirty="0"/>
              <a:t>Questions?</a:t>
            </a:r>
          </a:p>
          <a:p>
            <a:r>
              <a:rPr lang="en-US" dirty="0"/>
              <a:t>Concerns?</a:t>
            </a:r>
          </a:p>
          <a:p>
            <a:endParaRPr lang="en-US" dirty="0"/>
          </a:p>
          <a:p>
            <a:endParaRPr lang="en-US" dirty="0"/>
          </a:p>
          <a:p>
            <a:endParaRPr lang="en-US" dirty="0"/>
          </a:p>
          <a:p>
            <a:r>
              <a:rPr lang="en-US" dirty="0"/>
              <a:t>Now I welcome </a:t>
            </a:r>
            <a:r>
              <a:rPr lang="en-US" b="1" dirty="0"/>
              <a:t>your</a:t>
            </a:r>
            <a:r>
              <a:rPr lang="en-US" dirty="0"/>
              <a:t> feedback. Please fill out the quick 5-question survey that Randi will send you in a couple of days.</a:t>
            </a:r>
          </a:p>
        </p:txBody>
      </p:sp>
    </p:spTree>
    <p:extLst>
      <p:ext uri="{BB962C8B-B14F-4D97-AF65-F5344CB8AC3E}">
        <p14:creationId xmlns:p14="http://schemas.microsoft.com/office/powerpoint/2010/main" val="7634978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Focus of this workshop</a:t>
            </a:r>
          </a:p>
        </p:txBody>
      </p:sp>
      <p:sp>
        <p:nvSpPr>
          <p:cNvPr id="3" name="Content Placeholder 2"/>
          <p:cNvSpPr>
            <a:spLocks noGrp="1"/>
          </p:cNvSpPr>
          <p:nvPr>
            <p:ph idx="1"/>
          </p:nvPr>
        </p:nvSpPr>
        <p:spPr/>
        <p:txBody>
          <a:bodyPr/>
          <a:lstStyle/>
          <a:p>
            <a:r>
              <a:rPr lang="en-US" dirty="0"/>
              <a:t>Seeking feedback from a peer for the purposes of improving </a:t>
            </a:r>
            <a:r>
              <a:rPr lang="en-US" dirty="0" smtClean="0"/>
              <a:t>one’s </a:t>
            </a:r>
            <a:r>
              <a:rPr lang="en-US" dirty="0"/>
              <a:t>teaching</a:t>
            </a:r>
          </a:p>
          <a:p>
            <a:r>
              <a:rPr lang="en-US" dirty="0"/>
              <a:t>Conditions for making observation process effective</a:t>
            </a:r>
          </a:p>
          <a:p>
            <a:r>
              <a:rPr lang="en-US" dirty="0"/>
              <a:t>Answering questions on your mind</a:t>
            </a:r>
          </a:p>
        </p:txBody>
      </p:sp>
    </p:spTree>
    <p:extLst>
      <p:ext uri="{BB962C8B-B14F-4D97-AF65-F5344CB8AC3E}">
        <p14:creationId xmlns:p14="http://schemas.microsoft.com/office/powerpoint/2010/main" val="3251931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Benefits of </a:t>
            </a:r>
            <a:r>
              <a:rPr lang="en-US" b="1" dirty="0"/>
              <a:t>Effective</a:t>
            </a:r>
            <a:r>
              <a:rPr lang="en-US" dirty="0"/>
              <a:t> </a:t>
            </a:r>
            <a:br>
              <a:rPr lang="en-US" dirty="0"/>
            </a:br>
            <a:r>
              <a:rPr lang="en-US" dirty="0"/>
              <a:t>Faculty Peer Observation</a:t>
            </a:r>
          </a:p>
        </p:txBody>
      </p:sp>
      <p:sp>
        <p:nvSpPr>
          <p:cNvPr id="3" name="Content Placeholder 2"/>
          <p:cNvSpPr>
            <a:spLocks noGrp="1"/>
          </p:cNvSpPr>
          <p:nvPr>
            <p:ph idx="1"/>
          </p:nvPr>
        </p:nvSpPr>
        <p:spPr>
          <a:xfrm>
            <a:off x="457200" y="1738574"/>
            <a:ext cx="8229600" cy="4738425"/>
          </a:xfrm>
        </p:spPr>
        <p:txBody>
          <a:bodyPr>
            <a:normAutofit lnSpcReduction="10000"/>
          </a:bodyPr>
          <a:lstStyle/>
          <a:p>
            <a:r>
              <a:rPr lang="en-US" dirty="0"/>
              <a:t>Builds in time to reflect on our most important questions about our effectiveness as teachers</a:t>
            </a:r>
          </a:p>
          <a:p>
            <a:r>
              <a:rPr lang="en-US" dirty="0"/>
              <a:t>Fosters community among colleagues</a:t>
            </a:r>
          </a:p>
          <a:p>
            <a:r>
              <a:rPr lang="en-US" dirty="0"/>
              <a:t>Provides more opportunity for “evidenced-based” teaching</a:t>
            </a:r>
          </a:p>
          <a:p>
            <a:r>
              <a:rPr lang="en-US" dirty="0"/>
              <a:t>Benefits both observer and observed</a:t>
            </a:r>
          </a:p>
          <a:p>
            <a:endParaRPr lang="en-US" dirty="0"/>
          </a:p>
          <a:p>
            <a:endParaRPr lang="en-US" dirty="0"/>
          </a:p>
          <a:p>
            <a:endParaRPr lang="en-US" dirty="0"/>
          </a:p>
          <a:p>
            <a:endParaRPr lang="en-US" dirty="0"/>
          </a:p>
          <a:p>
            <a:r>
              <a:rPr lang="en-US" sz="1800" dirty="0"/>
              <a:t>N. V. N. Chism (2007), </a:t>
            </a:r>
            <a:r>
              <a:rPr lang="en-US" sz="1800" i="1" dirty="0"/>
              <a:t>Peer Review of Teaching: A Sourcebook</a:t>
            </a:r>
            <a:r>
              <a:rPr lang="en-US" sz="1800" dirty="0"/>
              <a:t>, 2</a:t>
            </a:r>
            <a:r>
              <a:rPr lang="en-US" sz="1800" baseline="30000" dirty="0"/>
              <a:t>nd</a:t>
            </a:r>
            <a:r>
              <a:rPr lang="en-US" sz="1800" dirty="0"/>
              <a:t> ed.</a:t>
            </a:r>
          </a:p>
          <a:p>
            <a:r>
              <a:rPr lang="en-US" sz="1800" dirty="0"/>
              <a:t>A. Boye &amp; M. Meixner (2011), “Growing a new generation: Promoting self-reflection through peer observation.” </a:t>
            </a:r>
            <a:r>
              <a:rPr lang="en-US" sz="1800" i="1" dirty="0"/>
              <a:t>To Improve the Academy,</a:t>
            </a:r>
            <a:r>
              <a:rPr lang="en-US" sz="1800" dirty="0"/>
              <a:t> Vol. 29, pp. 18-31.</a:t>
            </a:r>
          </a:p>
          <a:p>
            <a:endParaRPr lang="en-US" dirty="0"/>
          </a:p>
        </p:txBody>
      </p:sp>
    </p:spTree>
    <p:extLst>
      <p:ext uri="{BB962C8B-B14F-4D97-AF65-F5344CB8AC3E}">
        <p14:creationId xmlns:p14="http://schemas.microsoft.com/office/powerpoint/2010/main" val="4277557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When observations aren’t so effective...</a:t>
            </a:r>
          </a:p>
        </p:txBody>
      </p:sp>
      <p:sp>
        <p:nvSpPr>
          <p:cNvPr id="3" name="Content Placeholder 2"/>
          <p:cNvSpPr>
            <a:spLocks noGrp="1"/>
          </p:cNvSpPr>
          <p:nvPr>
            <p:ph idx="1"/>
          </p:nvPr>
        </p:nvSpPr>
        <p:spPr/>
        <p:txBody>
          <a:bodyPr/>
          <a:lstStyle/>
          <a:p>
            <a:r>
              <a:rPr lang="en-US" dirty="0"/>
              <a:t>Think back to a time you were observed and the feedback was not so effective.  Without giving too much detail, share with a colleague near you what it was about the observation or the feedback afterwards that was not helpful.</a:t>
            </a:r>
          </a:p>
        </p:txBody>
      </p:sp>
    </p:spTree>
    <p:extLst>
      <p:ext uri="{BB962C8B-B14F-4D97-AF65-F5344CB8AC3E}">
        <p14:creationId xmlns:p14="http://schemas.microsoft.com/office/powerpoint/2010/main" val="28814896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Some features of observations that don’t provide helpful feedback</a:t>
            </a:r>
          </a:p>
        </p:txBody>
      </p:sp>
      <p:sp>
        <p:nvSpPr>
          <p:cNvPr id="3" name="Content Placeholder 2"/>
          <p:cNvSpPr>
            <a:spLocks noGrp="1"/>
          </p:cNvSpPr>
          <p:nvPr>
            <p:ph idx="1"/>
          </p:nvPr>
        </p:nvSpPr>
        <p:spPr/>
        <p:txBody>
          <a:bodyPr/>
          <a:lstStyle/>
          <a:p>
            <a:endParaRPr lang="en-US" dirty="0"/>
          </a:p>
          <a:p>
            <a:r>
              <a:rPr lang="en-US" dirty="0"/>
              <a:t>not announced ahead of time</a:t>
            </a:r>
          </a:p>
          <a:p>
            <a:r>
              <a:rPr lang="en-US" dirty="0"/>
              <a:t>no pre-observation conversation about course or class goals</a:t>
            </a:r>
          </a:p>
          <a:p>
            <a:r>
              <a:rPr lang="en-US" dirty="0"/>
              <a:t>faculty observer is looking for the wrong things during the class</a:t>
            </a:r>
          </a:p>
          <a:p>
            <a:r>
              <a:rPr lang="en-US" dirty="0"/>
              <a:t>faculty observer uses opportunity to focus on his/her own perceived teaching strengths</a:t>
            </a:r>
          </a:p>
          <a:p>
            <a:r>
              <a:rPr lang="en-US" dirty="0"/>
              <a:t>vague feedback</a:t>
            </a:r>
          </a:p>
          <a:p>
            <a:r>
              <a:rPr lang="en-US" dirty="0"/>
              <a:t>feedback that is tangential or unrelated to course goals</a:t>
            </a:r>
          </a:p>
        </p:txBody>
      </p:sp>
    </p:spTree>
    <p:extLst>
      <p:ext uri="{BB962C8B-B14F-4D97-AF65-F5344CB8AC3E}">
        <p14:creationId xmlns:p14="http://schemas.microsoft.com/office/powerpoint/2010/main" val="4231926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Observations in Context</a:t>
            </a:r>
          </a:p>
        </p:txBody>
      </p:sp>
      <p:sp>
        <p:nvSpPr>
          <p:cNvPr id="3" name="Content Placeholder 2"/>
          <p:cNvSpPr>
            <a:spLocks noGrp="1"/>
          </p:cNvSpPr>
          <p:nvPr>
            <p:ph idx="1"/>
          </p:nvPr>
        </p:nvSpPr>
        <p:spPr/>
        <p:txBody>
          <a:bodyPr/>
          <a:lstStyle/>
          <a:p>
            <a:r>
              <a:rPr lang="en-US" dirty="0"/>
              <a:t>A 50- or 75-minute class offers only a small </a:t>
            </a:r>
            <a:r>
              <a:rPr lang="en-US" b="1" dirty="0"/>
              <a:t>snapshot </a:t>
            </a:r>
            <a:r>
              <a:rPr lang="en-US" dirty="0"/>
              <a:t>into what students are learning. Other relevant materials for peer review of teaching are:</a:t>
            </a:r>
          </a:p>
          <a:p>
            <a:pPr marL="0" indent="0">
              <a:buNone/>
            </a:pPr>
            <a:endParaRPr lang="en-US" dirty="0"/>
          </a:p>
          <a:p>
            <a:pPr lvl="1"/>
            <a:r>
              <a:rPr lang="en-US" dirty="0"/>
              <a:t>course syllabus (course design is key!)</a:t>
            </a:r>
          </a:p>
          <a:p>
            <a:pPr lvl="1"/>
            <a:r>
              <a:rPr lang="en-US" dirty="0"/>
              <a:t>assignments and exams</a:t>
            </a:r>
          </a:p>
          <a:p>
            <a:pPr lvl="1"/>
            <a:r>
              <a:rPr lang="en-US" dirty="0"/>
              <a:t>samples of student work with instructor feedback</a:t>
            </a:r>
          </a:p>
          <a:p>
            <a:pPr lvl="1"/>
            <a:r>
              <a:rPr lang="en-US" dirty="0"/>
              <a:t>student evaluations of teaching</a:t>
            </a:r>
          </a:p>
          <a:p>
            <a:pPr lvl="1"/>
            <a:endParaRPr lang="en-US" dirty="0"/>
          </a:p>
        </p:txBody>
      </p:sp>
    </p:spTree>
    <p:extLst>
      <p:ext uri="{BB962C8B-B14F-4D97-AF65-F5344CB8AC3E}">
        <p14:creationId xmlns:p14="http://schemas.microsoft.com/office/powerpoint/2010/main" val="41491405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 Class Observation Shows</a:t>
            </a:r>
          </a:p>
        </p:txBody>
      </p:sp>
      <p:sp>
        <p:nvSpPr>
          <p:cNvPr id="3" name="Content Placeholder 2"/>
          <p:cNvSpPr>
            <a:spLocks noGrp="1"/>
          </p:cNvSpPr>
          <p:nvPr>
            <p:ph idx="1"/>
          </p:nvPr>
        </p:nvSpPr>
        <p:spPr/>
        <p:txBody>
          <a:bodyPr/>
          <a:lstStyle/>
          <a:p>
            <a:pPr marL="0" indent="0">
              <a:buNone/>
            </a:pPr>
            <a:r>
              <a:rPr lang="en-US" dirty="0"/>
              <a:t>Observing a class is especially helpful for showing the instructor’s:</a:t>
            </a:r>
          </a:p>
          <a:p>
            <a:pPr marL="0" indent="0">
              <a:buNone/>
            </a:pPr>
            <a:endParaRPr lang="en-US" dirty="0"/>
          </a:p>
          <a:p>
            <a:r>
              <a:rPr lang="en-US" dirty="0"/>
              <a:t>active engagement of students with the material</a:t>
            </a:r>
          </a:p>
          <a:p>
            <a:r>
              <a:rPr lang="en-US" dirty="0"/>
              <a:t>equitable inclusion of students </a:t>
            </a:r>
          </a:p>
          <a:p>
            <a:r>
              <a:rPr lang="en-US" dirty="0"/>
              <a:t>use of class time to deliver goals for that day</a:t>
            </a:r>
          </a:p>
          <a:p>
            <a:r>
              <a:rPr lang="en-US" dirty="0"/>
              <a:t>use of classroom space, technology, or other logistical dimensions that support learning</a:t>
            </a:r>
          </a:p>
          <a:p>
            <a:r>
              <a:rPr lang="en-US" dirty="0"/>
              <a:t>use of activities that are appropriate to the students’ preparedness while providing challenge</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3600870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Conditions for Effective Peer Observation</a:t>
            </a:r>
          </a:p>
        </p:txBody>
      </p:sp>
      <p:sp>
        <p:nvSpPr>
          <p:cNvPr id="3" name="Content Placeholder 2"/>
          <p:cNvSpPr>
            <a:spLocks noGrp="1"/>
          </p:cNvSpPr>
          <p:nvPr>
            <p:ph idx="1"/>
          </p:nvPr>
        </p:nvSpPr>
        <p:spPr/>
        <p:txBody>
          <a:bodyPr/>
          <a:lstStyle/>
          <a:p>
            <a:pPr marL="457200" indent="-457200">
              <a:buFont typeface="+mj-lt"/>
              <a:buAutoNum type="arabicPeriod"/>
            </a:pPr>
            <a:r>
              <a:rPr lang="en-US" dirty="0"/>
              <a:t>Self-awareness that informs reason for seeking peer’s input</a:t>
            </a:r>
          </a:p>
          <a:p>
            <a:pPr marL="457200" indent="-457200">
              <a:buFont typeface="+mj-lt"/>
              <a:buAutoNum type="arabicPeriod"/>
            </a:pPr>
            <a:r>
              <a:rPr lang="en-US" dirty="0"/>
              <a:t>Pre-observation conversation</a:t>
            </a:r>
          </a:p>
          <a:p>
            <a:pPr marL="457200" indent="-457200">
              <a:buFont typeface="+mj-lt"/>
              <a:buAutoNum type="arabicPeriod"/>
            </a:pPr>
            <a:r>
              <a:rPr lang="en-US" dirty="0"/>
              <a:t>Following best practices for observation during the class</a:t>
            </a:r>
          </a:p>
          <a:p>
            <a:pPr marL="457200" indent="-457200">
              <a:buFont typeface="+mj-lt"/>
              <a:buAutoNum type="arabicPeriod"/>
            </a:pPr>
            <a:r>
              <a:rPr lang="en-US" dirty="0"/>
              <a:t>Post-observation discussion</a:t>
            </a:r>
          </a:p>
          <a:p>
            <a:pPr marL="457200" indent="-457200">
              <a:buFont typeface="+mj-lt"/>
              <a:buAutoNum type="arabicPeriod"/>
            </a:pPr>
            <a:r>
              <a:rPr lang="en-US" dirty="0"/>
              <a:t>Choice of peer for the process</a:t>
            </a:r>
          </a:p>
        </p:txBody>
      </p:sp>
    </p:spTree>
    <p:extLst>
      <p:ext uri="{BB962C8B-B14F-4D97-AF65-F5344CB8AC3E}">
        <p14:creationId xmlns:p14="http://schemas.microsoft.com/office/powerpoint/2010/main" val="37574640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09588" indent="-509588"/>
            <a:r>
              <a:rPr lang="en-US" dirty="0"/>
              <a:t>1) What do you want to learn from your faculty colleague?</a:t>
            </a:r>
          </a:p>
        </p:txBody>
      </p:sp>
      <p:sp>
        <p:nvSpPr>
          <p:cNvPr id="3" name="Content Placeholder 2"/>
          <p:cNvSpPr>
            <a:spLocks noGrp="1"/>
          </p:cNvSpPr>
          <p:nvPr>
            <p:ph idx="1"/>
          </p:nvPr>
        </p:nvSpPr>
        <p:spPr/>
        <p:txBody>
          <a:bodyPr/>
          <a:lstStyle/>
          <a:p>
            <a:r>
              <a:rPr lang="en-US" dirty="0"/>
              <a:t>advice on students who aren’t participating?</a:t>
            </a:r>
          </a:p>
          <a:p>
            <a:r>
              <a:rPr lang="en-US" dirty="0"/>
              <a:t>problem-solving around an assignment that doesn’t seem to be working?</a:t>
            </a:r>
          </a:p>
          <a:p>
            <a:r>
              <a:rPr lang="en-US" dirty="0"/>
              <a:t>advice on whether your lectures are clear and pitched at the right level?</a:t>
            </a:r>
          </a:p>
          <a:p>
            <a:r>
              <a:rPr lang="en-US" dirty="0"/>
              <a:t>how to get students to take your feedback on their writing seriously so that they can improve?</a:t>
            </a:r>
          </a:p>
          <a:p>
            <a:r>
              <a:rPr lang="en-US" dirty="0">
                <a:solidFill>
                  <a:srgbClr val="B828B0"/>
                </a:solidFill>
              </a:rPr>
              <a:t>Important:  </a:t>
            </a:r>
            <a:r>
              <a:rPr lang="en-US" dirty="0"/>
              <a:t>are you really prepared to hear the feedback? Seeking an observation to affirm your strengths as a teacher is probably not a good idea.</a:t>
            </a:r>
          </a:p>
        </p:txBody>
      </p:sp>
    </p:spTree>
    <p:extLst>
      <p:ext uri="{BB962C8B-B14F-4D97-AF65-F5344CB8AC3E}">
        <p14:creationId xmlns:p14="http://schemas.microsoft.com/office/powerpoint/2010/main" val="2521791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438</TotalTime>
  <Words>1517</Words>
  <Application>Microsoft Office PowerPoint</Application>
  <PresentationFormat>On-screen Show (4:3)</PresentationFormat>
  <Paragraphs>133</Paragraphs>
  <Slides>18</Slides>
  <Notes>14</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Clarity</vt:lpstr>
      <vt:lpstr>Faculty Peer Observation: Providing and Benefiting from Useful Feedback</vt:lpstr>
      <vt:lpstr>Focus of this workshop</vt:lpstr>
      <vt:lpstr>Benefits of Effective  Faculty Peer Observation</vt:lpstr>
      <vt:lpstr>When observations aren’t so effective...</vt:lpstr>
      <vt:lpstr>Some features of observations that don’t provide helpful feedback</vt:lpstr>
      <vt:lpstr>Class Observations in Context</vt:lpstr>
      <vt:lpstr>What a Class Observation Shows</vt:lpstr>
      <vt:lpstr>Conditions for Effective Peer Observation</vt:lpstr>
      <vt:lpstr>1) What do you want to learn from your faculty colleague?</vt:lpstr>
      <vt:lpstr>2) Pre-observation Conversation</vt:lpstr>
      <vt:lpstr>3) Best practices for observing peers</vt:lpstr>
      <vt:lpstr>3) Best practices for observing peers</vt:lpstr>
      <vt:lpstr>Some possible rubrics for the observer</vt:lpstr>
      <vt:lpstr>Post-observation discussion</vt:lpstr>
      <vt:lpstr>When we might be uncomfortable giving negative (but valuable) feedback</vt:lpstr>
      <vt:lpstr>5) Choosing your observer</vt:lpstr>
      <vt:lpstr>Some timing considerations</vt:lpstr>
      <vt:lpstr>Wrap-up</vt:lpstr>
    </vt:vector>
  </TitlesOfParts>
  <Company>Whitman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Peer Observation: Providing and Benefiting from Useful Feedback</dc:title>
  <dc:creator>Lisa Perfetti</dc:creator>
  <cp:lastModifiedBy>Randi L. Tanglen</cp:lastModifiedBy>
  <cp:revision>33</cp:revision>
  <cp:lastPrinted>2016-03-18T22:49:21Z</cp:lastPrinted>
  <dcterms:created xsi:type="dcterms:W3CDTF">2016-03-15T20:05:39Z</dcterms:created>
  <dcterms:modified xsi:type="dcterms:W3CDTF">2016-03-24T18:41:27Z</dcterms:modified>
</cp:coreProperties>
</file>