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3" r:id="rId4"/>
    <p:sldId id="257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3/30/2017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.vanderbilt.edu/sotl/understanding-sotl/a-scholarly-approach-to-teaching/" TargetMode="External"/><Relationship Id="rId7" Type="http://schemas.openxmlformats.org/officeDocument/2006/relationships/hyperlink" Target="http://cetl.kennesaw.edu/teaching-journals-directory" TargetMode="External"/><Relationship Id="rId2" Type="http://schemas.openxmlformats.org/officeDocument/2006/relationships/hyperlink" Target="https://webcache.googleusercontent.com/search?q=cache:bv48GZW6UgoJ:https://www.iup.edu/WorkArea/DownloadAsset.aspx?id%3D40565+&amp;cd=3&amp;hl=en&amp;ct=clnk&amp;gl=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innell.edu/academics/areas/psychology/assessments" TargetMode="External"/><Relationship Id="rId5" Type="http://schemas.openxmlformats.org/officeDocument/2006/relationships/hyperlink" Target="https://my.vanderbilt.edu/sotl/doing-sotl/" TargetMode="External"/><Relationship Id="rId4" Type="http://schemas.openxmlformats.org/officeDocument/2006/relationships/hyperlink" Target="http://www.fctl.ucf.edu/ResearchAndScholarship/SoTL/whatIsSOTL/kindsofproject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087" y="1432223"/>
            <a:ext cx="10476410" cy="3035808"/>
          </a:xfrm>
        </p:spPr>
        <p:txBody>
          <a:bodyPr/>
          <a:lstStyle/>
          <a:p>
            <a:r>
              <a:rPr lang="en-US" sz="8000" dirty="0" smtClean="0"/>
              <a:t>Pedagogical Scholarship</a:t>
            </a:r>
            <a:r>
              <a:rPr lang="en-US" sz="8000" dirty="0"/>
              <a:t> </a:t>
            </a:r>
            <a:r>
              <a:rPr lang="en-US" sz="8000" dirty="0" smtClean="0"/>
              <a:t>and SOTL </a:t>
            </a:r>
            <a:r>
              <a:rPr lang="en-US" sz="8800" dirty="0" smtClean="0"/>
              <a:t>	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Johnson Center Thursday lunch</a:t>
            </a:r>
          </a:p>
          <a:p>
            <a:r>
              <a:rPr lang="en-US" dirty="0" smtClean="0"/>
              <a:t>Kelly Reed, Brett </a:t>
            </a:r>
            <a:r>
              <a:rPr lang="en-US" dirty="0" err="1" smtClean="0"/>
              <a:t>Boessen</a:t>
            </a:r>
            <a:r>
              <a:rPr lang="en-US" dirty="0" smtClean="0"/>
              <a:t>, Randi Tanglen</a:t>
            </a:r>
          </a:p>
          <a:p>
            <a:r>
              <a:rPr lang="en-US" dirty="0" smtClean="0"/>
              <a:t>March 31,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Pedagogical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Published writing and research </a:t>
            </a:r>
            <a:r>
              <a:rPr lang="en-US" b="1" dirty="0"/>
              <a:t>on teaching and learning by college faculty in fields other than education. </a:t>
            </a:r>
            <a:r>
              <a:rPr lang="en-US" sz="1200" dirty="0" smtClean="0"/>
              <a:t>(Source</a:t>
            </a:r>
            <a:r>
              <a:rPr lang="en-US" sz="1200" dirty="0"/>
              <a:t>: “Pedagogical Scholarship: A Primer,” Maryellen Weimer, Penn State </a:t>
            </a:r>
            <a:r>
              <a:rPr lang="en-US" sz="1200" dirty="0" smtClean="0"/>
              <a:t>Berks)</a:t>
            </a:r>
            <a:endParaRPr lang="en-US" i="1" dirty="0" smtClean="0"/>
          </a:p>
          <a:p>
            <a:r>
              <a:rPr lang="en-US" b="1" dirty="0"/>
              <a:t>Goal:</a:t>
            </a:r>
            <a:r>
              <a:rPr lang="en-US" dirty="0"/>
              <a:t> T</a:t>
            </a:r>
            <a:r>
              <a:rPr lang="en-US" dirty="0" smtClean="0"/>
              <a:t>o </a:t>
            </a:r>
            <a:r>
              <a:rPr lang="en-US" dirty="0"/>
              <a:t>improve student learning by strengthening the practice of teaching (one’s own and others</a:t>
            </a:r>
            <a:r>
              <a:rPr lang="en-US" dirty="0" smtClean="0"/>
              <a:t>’). </a:t>
            </a:r>
            <a:r>
              <a:rPr lang="en-US" sz="1200" dirty="0" smtClean="0"/>
              <a:t>(Source: Vanderbilt University, Center for Teaching)</a:t>
            </a:r>
          </a:p>
          <a:p>
            <a:r>
              <a:rPr lang="en-US" b="1" dirty="0" smtClean="0"/>
              <a:t>Assumption:</a:t>
            </a:r>
            <a:r>
              <a:rPr lang="en-US" dirty="0" smtClean="0"/>
              <a:t> In our work as scholars/teachers, we create </a:t>
            </a:r>
            <a:r>
              <a:rPr lang="en-US" i="1" dirty="0" smtClean="0"/>
              <a:t>learning</a:t>
            </a:r>
            <a:r>
              <a:rPr lang="en-US" dirty="0" smtClean="0"/>
              <a:t> as much as/as well as new </a:t>
            </a:r>
            <a:r>
              <a:rPr lang="en-US" i="1" dirty="0" smtClean="0"/>
              <a:t>knowledge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Can be published in:</a:t>
            </a:r>
          </a:p>
          <a:p>
            <a:pPr lvl="1"/>
            <a:r>
              <a:rPr lang="en-US" dirty="0" smtClean="0"/>
              <a:t>discipline-based </a:t>
            </a:r>
            <a:r>
              <a:rPr lang="en-US" dirty="0"/>
              <a:t>pedagogical </a:t>
            </a:r>
            <a:r>
              <a:rPr lang="en-US" dirty="0" smtClean="0"/>
              <a:t>journals</a:t>
            </a:r>
          </a:p>
          <a:p>
            <a:pPr lvl="1"/>
            <a:r>
              <a:rPr lang="en-US" dirty="0" smtClean="0"/>
              <a:t>cross-disciplinary </a:t>
            </a:r>
            <a:r>
              <a:rPr lang="en-US" dirty="0"/>
              <a:t>pedagogical </a:t>
            </a:r>
            <a:r>
              <a:rPr lang="en-US" dirty="0" smtClean="0"/>
              <a:t>journals</a:t>
            </a:r>
          </a:p>
          <a:p>
            <a:pPr lvl="1"/>
            <a:r>
              <a:rPr lang="en-US" dirty="0" smtClean="0"/>
              <a:t>special topic journals (watch for CFPs)</a:t>
            </a:r>
          </a:p>
          <a:p>
            <a:pPr lvl="1"/>
            <a:r>
              <a:rPr lang="en-US" dirty="0" smtClean="0"/>
              <a:t>non-journal </a:t>
            </a:r>
            <a:r>
              <a:rPr lang="en-US" dirty="0"/>
              <a:t>periodicals (magazines, newsletters, </a:t>
            </a:r>
            <a:r>
              <a:rPr lang="en-US" dirty="0" smtClean="0"/>
              <a:t>blogs, series)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ublished book series and edited collections</a:t>
            </a:r>
          </a:p>
          <a:p>
            <a:pPr lvl="1"/>
            <a:r>
              <a:rPr lang="en-US" sz="1200" dirty="0"/>
              <a:t>(Source: “Pedagogical Scholarship: A Primer,” Maryellen Weimer, Penn State Berks)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22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1828799"/>
            <a:ext cx="10226911" cy="46242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300" dirty="0" smtClean="0"/>
              <a:t>Source</a:t>
            </a:r>
            <a:r>
              <a:rPr lang="en-US" sz="1300" dirty="0"/>
              <a:t>: </a:t>
            </a:r>
            <a:r>
              <a:rPr lang="en-US" sz="1300" dirty="0" smtClean="0"/>
              <a:t>“</a:t>
            </a:r>
            <a:r>
              <a:rPr lang="en-US" sz="1300" dirty="0"/>
              <a:t>Pedagogical Scholarship: A Primer,” Maryellen Weimer, Penn State </a:t>
            </a:r>
            <a:r>
              <a:rPr lang="en-US" sz="1300" dirty="0" smtClean="0"/>
              <a:t>Berks</a:t>
            </a:r>
          </a:p>
          <a:p>
            <a:r>
              <a:rPr lang="en-US" sz="2200" b="1" dirty="0" smtClean="0"/>
              <a:t>Experience </a:t>
            </a:r>
            <a:r>
              <a:rPr lang="en-US" sz="2200" b="1" dirty="0"/>
              <a:t>and theory </a:t>
            </a:r>
            <a:r>
              <a:rPr lang="en-US" sz="2200" b="1" dirty="0" smtClean="0"/>
              <a:t>based:</a:t>
            </a:r>
          </a:p>
          <a:p>
            <a:pPr lvl="1"/>
            <a:r>
              <a:rPr lang="en-US" sz="2200" dirty="0" smtClean="0"/>
              <a:t>Personal </a:t>
            </a:r>
            <a:r>
              <a:rPr lang="en-US" sz="2200" dirty="0"/>
              <a:t>accounts of </a:t>
            </a:r>
            <a:r>
              <a:rPr lang="en-US" sz="2200" dirty="0" smtClean="0"/>
              <a:t>change</a:t>
            </a:r>
          </a:p>
          <a:p>
            <a:pPr lvl="1"/>
            <a:r>
              <a:rPr lang="en-US" sz="2200" dirty="0"/>
              <a:t>R</a:t>
            </a:r>
            <a:r>
              <a:rPr lang="en-US" sz="2200" dirty="0" smtClean="0"/>
              <a:t>ecommended practices</a:t>
            </a:r>
          </a:p>
          <a:p>
            <a:pPr lvl="1"/>
            <a:r>
              <a:rPr lang="en-US" sz="2200" dirty="0"/>
              <a:t>R</a:t>
            </a:r>
            <a:r>
              <a:rPr lang="en-US" sz="2200" dirty="0" smtClean="0"/>
              <a:t>ecommended content</a:t>
            </a:r>
          </a:p>
          <a:p>
            <a:pPr lvl="1"/>
            <a:r>
              <a:rPr lang="en-US" sz="2200" dirty="0"/>
              <a:t>P</a:t>
            </a:r>
            <a:r>
              <a:rPr lang="en-US" sz="2200" dirty="0" smtClean="0"/>
              <a:t>ersonal </a:t>
            </a:r>
            <a:r>
              <a:rPr lang="en-US" sz="2200" dirty="0"/>
              <a:t>narratives </a:t>
            </a:r>
            <a:endParaRPr lang="en-US" sz="2200" dirty="0" smtClean="0"/>
          </a:p>
          <a:p>
            <a:r>
              <a:rPr lang="en-US" sz="2200" b="1" dirty="0" smtClean="0"/>
              <a:t>Research based:</a:t>
            </a:r>
          </a:p>
          <a:p>
            <a:pPr lvl="1"/>
            <a:r>
              <a:rPr lang="en-US" sz="2200" dirty="0" smtClean="0"/>
              <a:t>Quantitative investigations</a:t>
            </a:r>
          </a:p>
          <a:p>
            <a:pPr lvl="1"/>
            <a:r>
              <a:rPr lang="en-US" sz="2200" dirty="0"/>
              <a:t>Q</a:t>
            </a:r>
            <a:r>
              <a:rPr lang="en-US" sz="2200" dirty="0" smtClean="0"/>
              <a:t>ualitative studies</a:t>
            </a:r>
          </a:p>
          <a:p>
            <a:pPr lvl="1"/>
            <a:r>
              <a:rPr lang="en-US" sz="2200" dirty="0"/>
              <a:t>D</a:t>
            </a:r>
            <a:r>
              <a:rPr lang="en-US" sz="2200" dirty="0" smtClean="0"/>
              <a:t>escriptive research</a:t>
            </a:r>
            <a:endParaRPr lang="en-US" sz="2200" dirty="0"/>
          </a:p>
          <a:p>
            <a:r>
              <a:rPr lang="en-US" sz="2200" dirty="0" smtClean="0"/>
              <a:t>A project that “begins </a:t>
            </a:r>
            <a:r>
              <a:rPr lang="en-US" sz="2200" dirty="0"/>
              <a:t>with intellectual curiosity, is conducted deliberately and systematically, is grounded in an analysis of some evidence, and results in findings shared with peers to be reviewed and to expand a knowledge base</a:t>
            </a:r>
            <a:r>
              <a:rPr lang="en-US" sz="2200" dirty="0" smtClean="0"/>
              <a:t>.” </a:t>
            </a:r>
            <a:r>
              <a:rPr lang="en-US" sz="1300" dirty="0" smtClean="0"/>
              <a:t>(Source: Vanderbilt </a:t>
            </a:r>
            <a:r>
              <a:rPr lang="en-US" sz="1300" dirty="0" smtClean="0"/>
              <a:t>University, Center </a:t>
            </a:r>
            <a:r>
              <a:rPr lang="en-US" sz="1300" dirty="0" smtClean="0"/>
              <a:t>for Teaching)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9155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of Teaching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Source: Vanderbilt University, Center for Teaching</a:t>
            </a:r>
            <a:endParaRPr lang="en-US" sz="1200" dirty="0"/>
          </a:p>
          <a:p>
            <a:r>
              <a:rPr lang="en-US" dirty="0"/>
              <a:t>A</a:t>
            </a:r>
            <a:r>
              <a:rPr lang="en-US" dirty="0" smtClean="0"/>
              <a:t>sking </a:t>
            </a:r>
            <a:r>
              <a:rPr lang="en-US" dirty="0"/>
              <a:t>meaningful questions about student learning and about the teaching activities designed to facilitate student </a:t>
            </a:r>
            <a:r>
              <a:rPr lang="en-US" dirty="0" smtClean="0"/>
              <a:t>learning;</a:t>
            </a:r>
            <a:endParaRPr lang="en-US" dirty="0"/>
          </a:p>
          <a:p>
            <a:r>
              <a:rPr lang="en-US" dirty="0" smtClean="0"/>
              <a:t>answering </a:t>
            </a:r>
            <a:r>
              <a:rPr lang="en-US" dirty="0"/>
              <a:t>those questions by first making relevant student learning visible as evidence of thinking and learning (or </a:t>
            </a:r>
            <a:r>
              <a:rPr lang="en-US" dirty="0" err="1"/>
              <a:t>mis</a:t>
            </a:r>
            <a:r>
              <a:rPr lang="en-US" dirty="0"/>
              <a:t>-learning), and then systematically analyzing this </a:t>
            </a:r>
            <a:r>
              <a:rPr lang="en-US" dirty="0" smtClean="0"/>
              <a:t>evidence; and,</a:t>
            </a:r>
          </a:p>
          <a:p>
            <a:r>
              <a:rPr lang="en-US" dirty="0" smtClean="0"/>
              <a:t>sharing </a:t>
            </a:r>
            <a:r>
              <a:rPr lang="en-US" dirty="0"/>
              <a:t>the results of that analysis publicly to invite review and to contribute to the body of knowledge on student learning in a variety of </a:t>
            </a:r>
            <a:r>
              <a:rPr lang="en-US" dirty="0" smtClean="0"/>
              <a:t>contexts.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6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Center Support?: Possible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Faculty learning community</a:t>
            </a:r>
          </a:p>
          <a:p>
            <a:pPr lvl="1"/>
            <a:r>
              <a:rPr lang="en-US" dirty="0" smtClean="0"/>
              <a:t>Faculty meet over a period time to learn more about pedagogical research and SoTL</a:t>
            </a:r>
          </a:p>
          <a:p>
            <a:pPr lvl="1"/>
            <a:r>
              <a:rPr lang="en-US" dirty="0" smtClean="0"/>
              <a:t>Find examples of articles and publication venues in discipline</a:t>
            </a:r>
          </a:p>
          <a:p>
            <a:pPr lvl="1"/>
            <a:r>
              <a:rPr lang="en-US" dirty="0" smtClean="0"/>
              <a:t>Purpose: Education and support</a:t>
            </a:r>
          </a:p>
          <a:p>
            <a:r>
              <a:rPr lang="en-US" b="1" dirty="0" smtClean="0"/>
              <a:t>Summer writing group</a:t>
            </a:r>
          </a:p>
          <a:p>
            <a:pPr lvl="1"/>
            <a:r>
              <a:rPr lang="en-US" dirty="0" smtClean="0"/>
              <a:t>Faculty meet weekly during summer for writing updates</a:t>
            </a:r>
          </a:p>
          <a:p>
            <a:pPr lvl="1"/>
            <a:r>
              <a:rPr lang="en-US" i="1" dirty="0" smtClean="0"/>
              <a:t>Possibly</a:t>
            </a:r>
            <a:r>
              <a:rPr lang="en-US" dirty="0" smtClean="0"/>
              <a:t> read/workshop drafts</a:t>
            </a:r>
          </a:p>
          <a:p>
            <a:pPr lvl="1"/>
            <a:r>
              <a:rPr lang="en-US" dirty="0" smtClean="0"/>
              <a:t>Purpose: Accountability and support</a:t>
            </a:r>
          </a:p>
          <a:p>
            <a:r>
              <a:rPr lang="en-US" dirty="0" smtClean="0"/>
              <a:t>A group that does </a:t>
            </a:r>
            <a:r>
              <a:rPr lang="en-US" b="1" dirty="0" smtClean="0"/>
              <a:t>both</a:t>
            </a:r>
          </a:p>
          <a:p>
            <a:r>
              <a:rPr lang="en-US" b="1" dirty="0" smtClean="0"/>
              <a:t>Speaker/consultant</a:t>
            </a:r>
            <a:r>
              <a:rPr lang="en-US" dirty="0" smtClean="0"/>
              <a:t> to help faculty design research/writing projects and carry them through to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2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Pedagogical </a:t>
            </a:r>
            <a:r>
              <a:rPr lang="en-US" dirty="0">
                <a:hlinkClick r:id="rId2"/>
              </a:rPr>
              <a:t>Scholarship: A Primer</a:t>
            </a:r>
            <a:r>
              <a:rPr lang="en-US" dirty="0"/>
              <a:t>, Maryellen Weimer, Professor of Teaching and Learning, Penn State Berks </a:t>
            </a:r>
          </a:p>
          <a:p>
            <a:r>
              <a:rPr lang="en-US" dirty="0" smtClean="0">
                <a:hlinkClick r:id="rId3"/>
              </a:rPr>
              <a:t>Understanding </a:t>
            </a:r>
            <a:r>
              <a:rPr lang="en-US" dirty="0">
                <a:hlinkClick r:id="rId3"/>
              </a:rPr>
              <a:t>SoTL</a:t>
            </a:r>
            <a:r>
              <a:rPr lang="en-US" dirty="0"/>
              <a:t>, Vanderbilt, Center for Teaching</a:t>
            </a:r>
          </a:p>
          <a:p>
            <a:r>
              <a:rPr lang="en-US" dirty="0" smtClean="0">
                <a:hlinkClick r:id="rId4"/>
              </a:rPr>
              <a:t>Kinds </a:t>
            </a:r>
            <a:r>
              <a:rPr lang="en-US" dirty="0">
                <a:hlinkClick r:id="rId4"/>
              </a:rPr>
              <a:t>of SoTL Projects</a:t>
            </a:r>
            <a:r>
              <a:rPr lang="en-US" dirty="0"/>
              <a:t>, University of Central Florida, Faculty Center for Teaching and Learning </a:t>
            </a:r>
          </a:p>
          <a:p>
            <a:r>
              <a:rPr lang="en-US" dirty="0" smtClean="0">
                <a:hlinkClick r:id="rId5"/>
              </a:rPr>
              <a:t>Doing </a:t>
            </a:r>
            <a:r>
              <a:rPr lang="en-US" dirty="0">
                <a:hlinkClick r:id="rId5"/>
              </a:rPr>
              <a:t>SoTL</a:t>
            </a:r>
            <a:r>
              <a:rPr lang="en-US" dirty="0"/>
              <a:t>, Vanderbilt University, Center for Teaching</a:t>
            </a:r>
          </a:p>
          <a:p>
            <a:r>
              <a:rPr lang="en-US" dirty="0" smtClean="0">
                <a:hlinkClick r:id="rId6"/>
              </a:rPr>
              <a:t>SoTL </a:t>
            </a:r>
            <a:r>
              <a:rPr lang="en-US" dirty="0">
                <a:hlinkClick r:id="rId6"/>
              </a:rPr>
              <a:t>Assessment Instruments</a:t>
            </a:r>
            <a:r>
              <a:rPr lang="en-US" dirty="0"/>
              <a:t>, Department of Psychology, Grinnell College</a:t>
            </a:r>
          </a:p>
          <a:p>
            <a:r>
              <a:rPr lang="en-US" dirty="0" smtClean="0">
                <a:hlinkClick r:id="rId7"/>
              </a:rPr>
              <a:t>Teaching </a:t>
            </a:r>
            <a:r>
              <a:rPr lang="en-US" dirty="0">
                <a:hlinkClick r:id="rId7"/>
              </a:rPr>
              <a:t>Journals Directory</a:t>
            </a:r>
            <a:r>
              <a:rPr lang="en-US" dirty="0"/>
              <a:t>, Kennesaw State University, Center for Excellence in Teaching and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60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1360</TotalTime>
  <Words>486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Pedagogical Scholarship and SOTL  </vt:lpstr>
      <vt:lpstr>Pedagogical Scholarship</vt:lpstr>
      <vt:lpstr>Types of projects</vt:lpstr>
      <vt:lpstr>Scholarship of Teaching and Learning</vt:lpstr>
      <vt:lpstr>Johnson Center Support?: Possible Programs</vt:lpstr>
      <vt:lpstr>Resources</vt:lpstr>
    </vt:vector>
  </TitlesOfParts>
  <Company>Austin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SoTL and Pedagogical Scholarship</dc:title>
  <dc:creator>Randi Tanglen</dc:creator>
  <cp:lastModifiedBy>Randi Tanglen</cp:lastModifiedBy>
  <cp:revision>22</cp:revision>
  <dcterms:created xsi:type="dcterms:W3CDTF">2017-03-29T17:23:46Z</dcterms:created>
  <dcterms:modified xsi:type="dcterms:W3CDTF">2017-03-30T18:09:45Z</dcterms:modified>
</cp:coreProperties>
</file>