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4"/>
  </p:notesMasterIdLst>
  <p:sldIdLst>
    <p:sldId id="256" r:id="rId2"/>
    <p:sldId id="269" r:id="rId3"/>
    <p:sldId id="273" r:id="rId4"/>
    <p:sldId id="274" r:id="rId5"/>
    <p:sldId id="275" r:id="rId6"/>
    <p:sldId id="276" r:id="rId7"/>
    <p:sldId id="277" r:id="rId8"/>
    <p:sldId id="278" r:id="rId9"/>
    <p:sldId id="268" r:id="rId10"/>
    <p:sldId id="258" r:id="rId11"/>
    <p:sldId id="272" r:id="rId12"/>
    <p:sldId id="270" r:id="rId13"/>
    <p:sldId id="279" r:id="rId14"/>
    <p:sldId id="271" r:id="rId15"/>
    <p:sldId id="260" r:id="rId16"/>
    <p:sldId id="261" r:id="rId17"/>
    <p:sldId id="280" r:id="rId18"/>
    <p:sldId id="265" r:id="rId19"/>
    <p:sldId id="262" r:id="rId20"/>
    <p:sldId id="263" r:id="rId21"/>
    <p:sldId id="266" r:id="rId22"/>
    <p:sldId id="264" r:id="rId23"/>
  </p:sldIdLst>
  <p:sldSz cx="9144000" cy="6858000" type="screen4x3"/>
  <p:notesSz cx="7010400" cy="9296400"/>
  <p:defaultTextStyle>
    <a:defPPr>
      <a:defRPr lang="en-US"/>
    </a:defPPr>
    <a:lvl1pPr algn="ctr"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ctr"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ctr"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ctr"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ctr"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81E32"/>
    <a:srgbClr val="ACA3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7" autoAdjust="0"/>
    <p:restoredTop sz="65111" autoAdjust="0"/>
  </p:normalViewPr>
  <p:slideViewPr>
    <p:cSldViewPr>
      <p:cViewPr varScale="1">
        <p:scale>
          <a:sx n="39" d="100"/>
          <a:sy n="39" d="100"/>
        </p:scale>
        <p:origin x="1488"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3037413" cy="464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5" tIns="46582" rIns="93165" bIns="46582" numCol="1" anchor="t" anchorCtr="0" compatLnSpc="1">
            <a:prstTxWarp prst="textNoShape">
              <a:avLst/>
            </a:prstTxWarp>
          </a:bodyPr>
          <a:lstStyle>
            <a:lvl1pPr algn="l" defTabSz="931365">
              <a:defRPr sz="1200"/>
            </a:lvl1pPr>
          </a:lstStyle>
          <a:p>
            <a:endParaRPr lang="en-US" dirty="0"/>
          </a:p>
        </p:txBody>
      </p:sp>
      <p:sp>
        <p:nvSpPr>
          <p:cNvPr id="80899" name="Rectangle 3"/>
          <p:cNvSpPr>
            <a:spLocks noGrp="1" noChangeArrowheads="1"/>
          </p:cNvSpPr>
          <p:nvPr>
            <p:ph type="dt" idx="1"/>
          </p:nvPr>
        </p:nvSpPr>
        <p:spPr bwMode="auto">
          <a:xfrm>
            <a:off x="3972987" y="0"/>
            <a:ext cx="3037413" cy="464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5" tIns="46582" rIns="93165" bIns="46582" numCol="1" anchor="t" anchorCtr="0" compatLnSpc="1">
            <a:prstTxWarp prst="textNoShape">
              <a:avLst/>
            </a:prstTxWarp>
          </a:bodyPr>
          <a:lstStyle>
            <a:lvl1pPr algn="r" defTabSz="931365">
              <a:defRPr sz="1200"/>
            </a:lvl1pPr>
          </a:lstStyle>
          <a:p>
            <a:endParaRPr lang="en-US" dirty="0"/>
          </a:p>
        </p:txBody>
      </p:sp>
      <p:sp>
        <p:nvSpPr>
          <p:cNvPr id="80900"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0901" name="Rectangle 5"/>
          <p:cNvSpPr>
            <a:spLocks noGrp="1" noChangeArrowheads="1"/>
          </p:cNvSpPr>
          <p:nvPr>
            <p:ph type="body" sz="quarter" idx="3"/>
          </p:nvPr>
        </p:nvSpPr>
        <p:spPr bwMode="auto">
          <a:xfrm>
            <a:off x="933974" y="4416108"/>
            <a:ext cx="5142455" cy="4182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5" tIns="46582" rIns="93165" bIns="4658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0902" name="Rectangle 6"/>
          <p:cNvSpPr>
            <a:spLocks noGrp="1" noChangeArrowheads="1"/>
          </p:cNvSpPr>
          <p:nvPr>
            <p:ph type="ftr" sz="quarter" idx="4"/>
          </p:nvPr>
        </p:nvSpPr>
        <p:spPr bwMode="auto">
          <a:xfrm>
            <a:off x="0" y="8832216"/>
            <a:ext cx="3037413" cy="464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5" tIns="46582" rIns="93165" bIns="46582" numCol="1" anchor="b" anchorCtr="0" compatLnSpc="1">
            <a:prstTxWarp prst="textNoShape">
              <a:avLst/>
            </a:prstTxWarp>
          </a:bodyPr>
          <a:lstStyle>
            <a:lvl1pPr algn="l" defTabSz="931365">
              <a:defRPr sz="1200"/>
            </a:lvl1pPr>
          </a:lstStyle>
          <a:p>
            <a:endParaRPr lang="en-US" dirty="0"/>
          </a:p>
        </p:txBody>
      </p:sp>
      <p:sp>
        <p:nvSpPr>
          <p:cNvPr id="80903" name="Rectangle 7"/>
          <p:cNvSpPr>
            <a:spLocks noGrp="1" noChangeArrowheads="1"/>
          </p:cNvSpPr>
          <p:nvPr>
            <p:ph type="sldNum" sz="quarter" idx="5"/>
          </p:nvPr>
        </p:nvSpPr>
        <p:spPr bwMode="auto">
          <a:xfrm>
            <a:off x="3972987" y="8832216"/>
            <a:ext cx="3037413" cy="464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5" tIns="46582" rIns="93165" bIns="46582" numCol="1" anchor="b" anchorCtr="0" compatLnSpc="1">
            <a:prstTxWarp prst="textNoShape">
              <a:avLst/>
            </a:prstTxWarp>
          </a:bodyPr>
          <a:lstStyle>
            <a:lvl1pPr algn="r" defTabSz="931365">
              <a:defRPr sz="1200"/>
            </a:lvl1pPr>
          </a:lstStyle>
          <a:p>
            <a:fld id="{356B7344-70E9-4CD4-8F89-01ABC99DDB62}" type="slidenum">
              <a:rPr lang="en-US"/>
              <a:pPr/>
              <a:t>‹#›</a:t>
            </a:fld>
            <a:endParaRPr lang="en-US" dirty="0"/>
          </a:p>
        </p:txBody>
      </p:sp>
    </p:spTree>
    <p:extLst>
      <p:ext uri="{BB962C8B-B14F-4D97-AF65-F5344CB8AC3E}">
        <p14:creationId xmlns:p14="http://schemas.microsoft.com/office/powerpoint/2010/main" val="416249588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ahoma" pitchFamily="34"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ahoma" pitchFamily="34"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ahoma" pitchFamily="34"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ahoma" pitchFamily="34"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ahoma" pitchFamily="34"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6B7344-70E9-4CD4-8F89-01ABC99DDB62}" type="slidenum">
              <a:rPr lang="en-US" smtClean="0"/>
              <a:pPr/>
              <a:t>1</a:t>
            </a:fld>
            <a:endParaRPr lang="en-US" dirty="0"/>
          </a:p>
        </p:txBody>
      </p:sp>
    </p:spTree>
    <p:extLst>
      <p:ext uri="{BB962C8B-B14F-4D97-AF65-F5344CB8AC3E}">
        <p14:creationId xmlns:p14="http://schemas.microsoft.com/office/powerpoint/2010/main" val="18951730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Tell us what you are going to measure or the data sources</a:t>
            </a:r>
          </a:p>
          <a:p>
            <a:endParaRPr lang="en-US" b="1" dirty="0" smtClean="0"/>
          </a:p>
          <a:p>
            <a:r>
              <a:rPr lang="en-US" dirty="0" smtClean="0"/>
              <a:t>…be </a:t>
            </a:r>
            <a:r>
              <a:rPr lang="en-US" b="1" dirty="0" smtClean="0"/>
              <a:t>intentional</a:t>
            </a:r>
            <a:r>
              <a:rPr lang="en-US" dirty="0" smtClean="0"/>
              <a:t> in thinking through this so that you know you will have</a:t>
            </a:r>
            <a:r>
              <a:rPr lang="en-US" baseline="0" dirty="0" smtClean="0"/>
              <a:t> the data available at the end of the year.  So many times people assume that it is easy to get data that is needed and may not be as easy as you think to recreate what happened….</a:t>
            </a:r>
            <a:r>
              <a:rPr lang="en-US" b="1" baseline="0" dirty="0" smtClean="0"/>
              <a:t>so plan to gather and then implement gathering…</a:t>
            </a:r>
            <a:endParaRPr lang="en-US" b="1" dirty="0" smtClean="0"/>
          </a:p>
          <a:p>
            <a:endParaRPr lang="en-US" b="1" dirty="0" smtClean="0"/>
          </a:p>
          <a:p>
            <a:r>
              <a:rPr lang="en-US" dirty="0" smtClean="0"/>
              <a:t>Be sure you are measuring</a:t>
            </a:r>
            <a:r>
              <a:rPr lang="en-US" baseline="0" dirty="0" smtClean="0"/>
              <a:t> something that is related to the objective…for instance, don’t have an objective related the satisfaction with a particular residence hall and then only measure how many students lived in the hall or how many participated in hall programs and leadership…that does not tell you about their satisfaction.</a:t>
            </a:r>
          </a:p>
          <a:p>
            <a:endParaRPr lang="en-US" baseline="0" dirty="0" smtClean="0"/>
          </a:p>
          <a:p>
            <a:r>
              <a:rPr lang="en-US" baseline="0" dirty="0" smtClean="0"/>
              <a:t>KISS:  Easier for you if you are assessing things via your normal assessment methods…or something that you could add one question to a already established methods of gathering data and get what you need.  </a:t>
            </a:r>
          </a:p>
          <a:p>
            <a:endParaRPr lang="en-US" baseline="0" dirty="0" smtClean="0"/>
          </a:p>
          <a:p>
            <a:r>
              <a:rPr lang="en-US" baseline="0" dirty="0" smtClean="0"/>
              <a:t>Campus-Wide Satisfaction Survey – keep that in mind that IR will do this survey now once every couple of years. You can add items to that survey.</a:t>
            </a:r>
          </a:p>
          <a:p>
            <a:endParaRPr lang="en-US" baseline="0" dirty="0" smtClean="0"/>
          </a:p>
          <a:p>
            <a:r>
              <a:rPr lang="en-US" baseline="0" dirty="0" smtClean="0"/>
              <a:t>Do not rely on other offices to have you data or gather it for you.  Seen too many people who have gotten burned when the data collection has not been under their control.  IR offices may not have the time to get you the data you need or the other office may forget to collect data for you…</a:t>
            </a:r>
            <a:endParaRPr lang="en-US" dirty="0"/>
          </a:p>
        </p:txBody>
      </p:sp>
      <p:sp>
        <p:nvSpPr>
          <p:cNvPr id="4" name="Slide Number Placeholder 3"/>
          <p:cNvSpPr>
            <a:spLocks noGrp="1"/>
          </p:cNvSpPr>
          <p:nvPr>
            <p:ph type="sldNum" sz="quarter" idx="10"/>
          </p:nvPr>
        </p:nvSpPr>
        <p:spPr/>
        <p:txBody>
          <a:bodyPr/>
          <a:lstStyle/>
          <a:p>
            <a:fld id="{356B7344-70E9-4CD4-8F89-01ABC99DDB62}" type="slidenum">
              <a:rPr lang="en-US" smtClean="0"/>
              <a:pPr/>
              <a:t>12</a:t>
            </a:fld>
            <a:endParaRPr lang="en-US" dirty="0"/>
          </a:p>
        </p:txBody>
      </p:sp>
    </p:spTree>
    <p:extLst>
      <p:ext uri="{BB962C8B-B14F-4D97-AF65-F5344CB8AC3E}">
        <p14:creationId xmlns:p14="http://schemas.microsoft.com/office/powerpoint/2010/main" val="31729242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6B7344-70E9-4CD4-8F89-01ABC99DDB62}" type="slidenum">
              <a:rPr lang="en-US" smtClean="0"/>
              <a:pPr/>
              <a:t>14</a:t>
            </a:fld>
            <a:endParaRPr lang="en-US" dirty="0"/>
          </a:p>
        </p:txBody>
      </p:sp>
    </p:spTree>
    <p:extLst>
      <p:ext uri="{BB962C8B-B14F-4D97-AF65-F5344CB8AC3E}">
        <p14:creationId xmlns:p14="http://schemas.microsoft.com/office/powerpoint/2010/main" val="3701117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one does tend to be more quantitative…but does not mean that you cannot collect qualitative information as well.</a:t>
            </a:r>
          </a:p>
          <a:p>
            <a:endParaRPr lang="en-US" dirty="0" smtClean="0"/>
          </a:p>
          <a:p>
            <a:r>
              <a:rPr lang="en-US" dirty="0" smtClean="0"/>
              <a:t>SACSCOC does not necessarily</a:t>
            </a:r>
            <a:r>
              <a:rPr lang="en-US" baseline="0" dirty="0" smtClean="0"/>
              <a:t> care if you are meeting your achievement goals or not.  They just want to see that you have goals…you are trying to reach those goals…and your are measuring if you are meeting your goals and making decisions for improvement accordingly.</a:t>
            </a:r>
          </a:p>
          <a:p>
            <a:endParaRPr lang="en-US" baseline="0" dirty="0" smtClean="0"/>
          </a:p>
          <a:p>
            <a:r>
              <a:rPr lang="en-US" baseline="0" dirty="0" smtClean="0"/>
              <a:t>So… </a:t>
            </a:r>
            <a:r>
              <a:rPr lang="en-US" baseline="0" dirty="0" smtClean="0"/>
              <a:t>Items 1 – 6 are items intended to be completed at the beginning of an AY year cycle.  For instance you could work on these right after you finish the results and turn in your DAPRs for the previous AY.</a:t>
            </a:r>
          </a:p>
          <a:p>
            <a:endParaRPr lang="en-US" baseline="0" dirty="0" smtClean="0"/>
          </a:p>
          <a:p>
            <a:r>
              <a:rPr lang="en-US" baseline="0" dirty="0" smtClean="0"/>
              <a:t>August – Reminder from REGO-IR to complete your DAPRs for AY.</a:t>
            </a:r>
          </a:p>
          <a:p>
            <a:r>
              <a:rPr lang="en-US" baseline="0" dirty="0" smtClean="0"/>
              <a:t>Beginning of SEPT – Complete your DAPR previous year by the deadline provided and turn them in. </a:t>
            </a:r>
          </a:p>
          <a:p>
            <a:r>
              <a:rPr lang="en-US" baseline="0" dirty="0" smtClean="0"/>
              <a:t>Mid-SEPT – announce a launch of DAPR for new AY from REGO-IR</a:t>
            </a:r>
            <a:endParaRPr lang="en-US" dirty="0"/>
          </a:p>
        </p:txBody>
      </p:sp>
      <p:sp>
        <p:nvSpPr>
          <p:cNvPr id="4" name="Slide Number Placeholder 3"/>
          <p:cNvSpPr>
            <a:spLocks noGrp="1"/>
          </p:cNvSpPr>
          <p:nvPr>
            <p:ph type="sldNum" sz="quarter" idx="10"/>
          </p:nvPr>
        </p:nvSpPr>
        <p:spPr/>
        <p:txBody>
          <a:bodyPr/>
          <a:lstStyle/>
          <a:p>
            <a:fld id="{356B7344-70E9-4CD4-8F89-01ABC99DDB62}" type="slidenum">
              <a:rPr lang="en-US" smtClean="0"/>
              <a:pPr/>
              <a:t>15</a:t>
            </a:fld>
            <a:endParaRPr lang="en-US" dirty="0"/>
          </a:p>
        </p:txBody>
      </p:sp>
    </p:spTree>
    <p:extLst>
      <p:ext uri="{BB962C8B-B14F-4D97-AF65-F5344CB8AC3E}">
        <p14:creationId xmlns:p14="http://schemas.microsoft.com/office/powerpoint/2010/main" val="34267044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Qualitative aspect of this one is more related to the barriers to timely distribution…trying to find</a:t>
            </a:r>
            <a:r>
              <a:rPr lang="en-US" baseline="0" dirty="0" smtClean="0"/>
              <a:t> out what holds up our sending them out mostly commonly.</a:t>
            </a:r>
          </a:p>
          <a:p>
            <a:endParaRPr lang="en-US" baseline="0" dirty="0" smtClean="0"/>
          </a:p>
          <a:p>
            <a:r>
              <a:rPr lang="en-US" baseline="0" dirty="0" smtClean="0"/>
              <a:t>These qualitative things may point to improvements you can make and measure for the next cycle.</a:t>
            </a:r>
            <a:endParaRPr lang="en-US" dirty="0"/>
          </a:p>
        </p:txBody>
      </p:sp>
      <p:sp>
        <p:nvSpPr>
          <p:cNvPr id="4" name="Slide Number Placeholder 3"/>
          <p:cNvSpPr>
            <a:spLocks noGrp="1"/>
          </p:cNvSpPr>
          <p:nvPr>
            <p:ph type="sldNum" sz="quarter" idx="10"/>
          </p:nvPr>
        </p:nvSpPr>
        <p:spPr/>
        <p:txBody>
          <a:bodyPr/>
          <a:lstStyle/>
          <a:p>
            <a:fld id="{356B7344-70E9-4CD4-8F89-01ABC99DDB62}" type="slidenum">
              <a:rPr lang="en-US" smtClean="0"/>
              <a:pPr/>
              <a:t>16</a:t>
            </a:fld>
            <a:endParaRPr lang="en-US" dirty="0"/>
          </a:p>
        </p:txBody>
      </p:sp>
    </p:spTree>
    <p:extLst>
      <p:ext uri="{BB962C8B-B14F-4D97-AF65-F5344CB8AC3E}">
        <p14:creationId xmlns:p14="http://schemas.microsoft.com/office/powerpoint/2010/main" val="25882613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6B7344-70E9-4CD4-8F89-01ABC99DDB62}" type="slidenum">
              <a:rPr lang="en-US" smtClean="0"/>
              <a:pPr/>
              <a:t>17</a:t>
            </a:fld>
            <a:endParaRPr lang="en-US" dirty="0"/>
          </a:p>
        </p:txBody>
      </p:sp>
    </p:spTree>
    <p:extLst>
      <p:ext uri="{BB962C8B-B14F-4D97-AF65-F5344CB8AC3E}">
        <p14:creationId xmlns:p14="http://schemas.microsoft.com/office/powerpoint/2010/main" val="932373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Front End:  Items 1-6 are ideally done at the beginning of the academic year.</a:t>
            </a:r>
          </a:p>
          <a:p>
            <a:r>
              <a:rPr lang="en-US" dirty="0" smtClean="0"/>
              <a:t>The Back End:  Items 7 – 9 are done after data/observations</a:t>
            </a:r>
            <a:r>
              <a:rPr lang="en-US" baseline="0" dirty="0" smtClean="0"/>
              <a:t> are</a:t>
            </a:r>
            <a:r>
              <a:rPr lang="en-US" dirty="0" smtClean="0"/>
              <a:t> collected and compiled.</a:t>
            </a:r>
            <a:endParaRPr lang="en-US" dirty="0"/>
          </a:p>
        </p:txBody>
      </p:sp>
      <p:sp>
        <p:nvSpPr>
          <p:cNvPr id="4" name="Slide Number Placeholder 3"/>
          <p:cNvSpPr>
            <a:spLocks noGrp="1"/>
          </p:cNvSpPr>
          <p:nvPr>
            <p:ph type="sldNum" sz="quarter" idx="10"/>
          </p:nvPr>
        </p:nvSpPr>
        <p:spPr/>
        <p:txBody>
          <a:bodyPr/>
          <a:lstStyle/>
          <a:p>
            <a:fld id="{356B7344-70E9-4CD4-8F89-01ABC99DDB62}" type="slidenum">
              <a:rPr lang="en-US" smtClean="0"/>
              <a:pPr/>
              <a:t>18</a:t>
            </a:fld>
            <a:endParaRPr lang="en-US" dirty="0"/>
          </a:p>
        </p:txBody>
      </p:sp>
    </p:spTree>
    <p:extLst>
      <p:ext uri="{BB962C8B-B14F-4D97-AF65-F5344CB8AC3E}">
        <p14:creationId xmlns:p14="http://schemas.microsoft.com/office/powerpoint/2010/main" val="42268086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6B7344-70E9-4CD4-8F89-01ABC99DDB62}" type="slidenum">
              <a:rPr lang="en-US" smtClean="0"/>
              <a:pPr/>
              <a:t>19</a:t>
            </a:fld>
            <a:endParaRPr lang="en-US" dirty="0"/>
          </a:p>
        </p:txBody>
      </p:sp>
    </p:spTree>
    <p:extLst>
      <p:ext uri="{BB962C8B-B14F-4D97-AF65-F5344CB8AC3E}">
        <p14:creationId xmlns:p14="http://schemas.microsoft.com/office/powerpoint/2010/main" val="3424407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6B7344-70E9-4CD4-8F89-01ABC99DDB62}" type="slidenum">
              <a:rPr lang="en-US" smtClean="0"/>
              <a:pPr/>
              <a:t>20</a:t>
            </a:fld>
            <a:endParaRPr lang="en-US" dirty="0"/>
          </a:p>
        </p:txBody>
      </p:sp>
    </p:spTree>
    <p:extLst>
      <p:ext uri="{BB962C8B-B14F-4D97-AF65-F5344CB8AC3E}">
        <p14:creationId xmlns:p14="http://schemas.microsoft.com/office/powerpoint/2010/main" val="30505288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1" lang="en-US" sz="1200" b="1" kern="1200" dirty="0" smtClean="0">
                <a:solidFill>
                  <a:schemeClr val="tx1"/>
                </a:solidFill>
                <a:effectLst/>
                <a:latin typeface="Tahoma" pitchFamily="34" charset="0"/>
                <a:ea typeface="+mn-ea"/>
                <a:cs typeface="Times New Roman" pitchFamily="18" charset="0"/>
              </a:rPr>
              <a:t>Successes:</a:t>
            </a:r>
            <a:endParaRPr kumimoji="1" lang="en-US" sz="1200" kern="1200" dirty="0" smtClean="0">
              <a:solidFill>
                <a:schemeClr val="tx1"/>
              </a:solidFill>
              <a:effectLst/>
              <a:latin typeface="Tahoma" pitchFamily="34" charset="0"/>
              <a:ea typeface="+mn-ea"/>
              <a:cs typeface="Times New Roman" pitchFamily="18" charset="0"/>
            </a:endParaRPr>
          </a:p>
          <a:p>
            <a:r>
              <a:rPr kumimoji="1" lang="en-US" sz="1200" kern="1200" dirty="0" smtClean="0">
                <a:solidFill>
                  <a:schemeClr val="tx1"/>
                </a:solidFill>
                <a:effectLst/>
                <a:latin typeface="Tahoma" pitchFamily="34" charset="0"/>
                <a:ea typeface="+mn-ea"/>
                <a:cs typeface="Times New Roman" pitchFamily="18" charset="0"/>
              </a:rPr>
              <a:t> </a:t>
            </a:r>
          </a:p>
          <a:p>
            <a:r>
              <a:rPr kumimoji="1" lang="en-US" sz="1200" kern="1200" dirty="0" smtClean="0">
                <a:solidFill>
                  <a:schemeClr val="tx1"/>
                </a:solidFill>
                <a:effectLst/>
                <a:latin typeface="Tahoma" pitchFamily="34" charset="0"/>
                <a:ea typeface="+mn-ea"/>
                <a:cs typeface="Times New Roman" pitchFamily="18" charset="0"/>
              </a:rPr>
              <a:t>What went well…it is ok to share successes.</a:t>
            </a:r>
          </a:p>
          <a:p>
            <a:r>
              <a:rPr kumimoji="1" lang="en-US" sz="1200" kern="1200" dirty="0" smtClean="0">
                <a:solidFill>
                  <a:schemeClr val="tx1"/>
                </a:solidFill>
                <a:effectLst/>
                <a:latin typeface="Tahoma" pitchFamily="34" charset="0"/>
                <a:ea typeface="+mn-ea"/>
                <a:cs typeface="Times New Roman" pitchFamily="18" charset="0"/>
              </a:rPr>
              <a:t> </a:t>
            </a:r>
          </a:p>
          <a:p>
            <a:r>
              <a:rPr kumimoji="1" lang="en-US" sz="1200" b="1" kern="1200" dirty="0" smtClean="0">
                <a:solidFill>
                  <a:schemeClr val="tx1"/>
                </a:solidFill>
                <a:effectLst/>
                <a:latin typeface="Tahoma" pitchFamily="34" charset="0"/>
                <a:ea typeface="+mn-ea"/>
                <a:cs typeface="Times New Roman" pitchFamily="18" charset="0"/>
              </a:rPr>
              <a:t>Concerns:</a:t>
            </a:r>
            <a:endParaRPr kumimoji="1" lang="en-US" sz="1200" kern="1200" dirty="0" smtClean="0">
              <a:solidFill>
                <a:schemeClr val="tx1"/>
              </a:solidFill>
              <a:effectLst/>
              <a:latin typeface="Tahoma" pitchFamily="34" charset="0"/>
              <a:ea typeface="+mn-ea"/>
              <a:cs typeface="Times New Roman" pitchFamily="18" charset="0"/>
            </a:endParaRPr>
          </a:p>
          <a:p>
            <a:r>
              <a:rPr kumimoji="1" lang="en-US" sz="1200" kern="1200" dirty="0" smtClean="0">
                <a:solidFill>
                  <a:schemeClr val="tx1"/>
                </a:solidFill>
                <a:effectLst/>
                <a:latin typeface="Tahoma" pitchFamily="34" charset="0"/>
                <a:ea typeface="+mn-ea"/>
                <a:cs typeface="Times New Roman" pitchFamily="18" charset="0"/>
              </a:rPr>
              <a:t> </a:t>
            </a:r>
          </a:p>
          <a:p>
            <a:r>
              <a:rPr kumimoji="1" lang="en-US" sz="1200" kern="1200" dirty="0" smtClean="0">
                <a:solidFill>
                  <a:schemeClr val="tx1"/>
                </a:solidFill>
                <a:effectLst/>
                <a:latin typeface="Tahoma" pitchFamily="34" charset="0"/>
                <a:ea typeface="+mn-ea"/>
                <a:cs typeface="Times New Roman" pitchFamily="18" charset="0"/>
              </a:rPr>
              <a:t>It is also OK to share concerns.  You do not have to meet all of your targets.</a:t>
            </a:r>
          </a:p>
          <a:p>
            <a:r>
              <a:rPr kumimoji="1" lang="en-US" sz="1200" kern="1200" dirty="0" smtClean="0">
                <a:solidFill>
                  <a:schemeClr val="tx1"/>
                </a:solidFill>
                <a:effectLst/>
                <a:latin typeface="Tahoma" pitchFamily="34" charset="0"/>
                <a:ea typeface="+mn-ea"/>
                <a:cs typeface="Times New Roman" pitchFamily="18" charset="0"/>
              </a:rPr>
              <a:t> </a:t>
            </a:r>
          </a:p>
          <a:p>
            <a:r>
              <a:rPr kumimoji="1" lang="en-US" sz="1200" b="1" kern="1200" dirty="0" smtClean="0">
                <a:solidFill>
                  <a:schemeClr val="tx1"/>
                </a:solidFill>
                <a:effectLst/>
                <a:latin typeface="Tahoma" pitchFamily="34" charset="0"/>
                <a:ea typeface="+mn-ea"/>
                <a:cs typeface="Times New Roman" pitchFamily="18" charset="0"/>
              </a:rPr>
              <a:t>Changes to Consider for the Future:</a:t>
            </a:r>
            <a:endParaRPr kumimoji="1" lang="en-US" sz="1200" kern="1200" dirty="0" smtClean="0">
              <a:solidFill>
                <a:schemeClr val="tx1"/>
              </a:solidFill>
              <a:effectLst/>
              <a:latin typeface="Tahoma" pitchFamily="34" charset="0"/>
              <a:ea typeface="+mn-ea"/>
              <a:cs typeface="Times New Roman" pitchFamily="18" charset="0"/>
            </a:endParaRPr>
          </a:p>
          <a:p>
            <a:r>
              <a:rPr kumimoji="1" lang="en-US" sz="1200" kern="1200" dirty="0" smtClean="0">
                <a:solidFill>
                  <a:schemeClr val="tx1"/>
                </a:solidFill>
                <a:effectLst/>
                <a:latin typeface="Tahoma" pitchFamily="34" charset="0"/>
                <a:ea typeface="+mn-ea"/>
                <a:cs typeface="Times New Roman" pitchFamily="18" charset="0"/>
              </a:rPr>
              <a:t> </a:t>
            </a:r>
          </a:p>
          <a:p>
            <a:r>
              <a:rPr kumimoji="1" lang="en-US" sz="1200" b="1" kern="1200" dirty="0" smtClean="0">
                <a:solidFill>
                  <a:schemeClr val="tx1"/>
                </a:solidFill>
                <a:effectLst/>
                <a:latin typeface="Tahoma" pitchFamily="34" charset="0"/>
                <a:ea typeface="+mn-ea"/>
                <a:cs typeface="Times New Roman" pitchFamily="18" charset="0"/>
              </a:rPr>
              <a:t>This is an important “closing the loop” items for SACSCOC.</a:t>
            </a:r>
            <a:r>
              <a:rPr kumimoji="1" lang="en-US" sz="1200" kern="1200" dirty="0" smtClean="0">
                <a:solidFill>
                  <a:schemeClr val="tx1"/>
                </a:solidFill>
                <a:effectLst/>
                <a:latin typeface="Tahoma" pitchFamily="34" charset="0"/>
                <a:ea typeface="+mn-ea"/>
                <a:cs typeface="Times New Roman" pitchFamily="18" charset="0"/>
              </a:rPr>
              <a:t>  They want to see that you are setting outcomes (Assessment Objective), assessing those outcomes (Results), and then using those results to make changes, decisions, or simply confirm that you are meeting your core functions.  </a:t>
            </a:r>
          </a:p>
          <a:p>
            <a:r>
              <a:rPr kumimoji="1" lang="en-US" sz="1200" kern="1200" dirty="0" smtClean="0">
                <a:solidFill>
                  <a:schemeClr val="tx1"/>
                </a:solidFill>
                <a:effectLst/>
                <a:latin typeface="Tahoma" pitchFamily="34" charset="0"/>
                <a:ea typeface="+mn-ea"/>
                <a:cs typeface="Times New Roman" pitchFamily="18" charset="0"/>
              </a:rPr>
              <a:t> </a:t>
            </a:r>
          </a:p>
          <a:p>
            <a:r>
              <a:rPr kumimoji="1" lang="en-US" sz="1200" kern="1200" dirty="0" smtClean="0">
                <a:solidFill>
                  <a:schemeClr val="tx1"/>
                </a:solidFill>
                <a:effectLst/>
                <a:latin typeface="Tahoma" pitchFamily="34" charset="0"/>
                <a:ea typeface="+mn-ea"/>
                <a:cs typeface="Times New Roman" pitchFamily="18" charset="0"/>
              </a:rPr>
              <a:t>Tell us what your data tells you.  It may tell you nothing needs to be changed.  If so, state that.  It may give you some unexpected results; talk about how you might monitor that result. You may have set a really high standard for department so you need to research some best practices…make a change in a process…it’s OK not to meet a target.  SACSCOC does not care </a:t>
            </a:r>
            <a:r>
              <a:rPr kumimoji="1" lang="en-US" sz="1200" u="sng" kern="1200" dirty="0" smtClean="0">
                <a:solidFill>
                  <a:schemeClr val="tx1"/>
                </a:solidFill>
                <a:effectLst/>
                <a:latin typeface="Tahoma" pitchFamily="34" charset="0"/>
                <a:ea typeface="+mn-ea"/>
                <a:cs typeface="Times New Roman" pitchFamily="18" charset="0"/>
              </a:rPr>
              <a:t>what</a:t>
            </a:r>
            <a:r>
              <a:rPr kumimoji="1" lang="en-US" sz="1200" kern="1200" dirty="0" smtClean="0">
                <a:solidFill>
                  <a:schemeClr val="tx1"/>
                </a:solidFill>
                <a:effectLst/>
                <a:latin typeface="Tahoma" pitchFamily="34" charset="0"/>
                <a:ea typeface="+mn-ea"/>
                <a:cs typeface="Times New Roman" pitchFamily="18" charset="0"/>
              </a:rPr>
              <a:t> the result is…just that </a:t>
            </a:r>
            <a:r>
              <a:rPr kumimoji="1" lang="en-US" sz="1200" u="sng" kern="1200" dirty="0" smtClean="0">
                <a:solidFill>
                  <a:schemeClr val="tx1"/>
                </a:solidFill>
                <a:effectLst/>
                <a:latin typeface="Tahoma" pitchFamily="34" charset="0"/>
                <a:ea typeface="+mn-ea"/>
                <a:cs typeface="Times New Roman" pitchFamily="18" charset="0"/>
              </a:rPr>
              <a:t>you are using the results</a:t>
            </a:r>
            <a:r>
              <a:rPr kumimoji="1" lang="en-US" sz="1200" kern="1200" dirty="0" smtClean="0">
                <a:solidFill>
                  <a:schemeClr val="tx1"/>
                </a:solidFill>
                <a:effectLst/>
                <a:latin typeface="Tahoma" pitchFamily="34" charset="0"/>
                <a:ea typeface="+mn-ea"/>
                <a:cs typeface="Times New Roman" pitchFamily="18" charset="0"/>
              </a:rPr>
              <a:t> to make decisions in your office.</a:t>
            </a:r>
          </a:p>
          <a:p>
            <a:r>
              <a:rPr kumimoji="1" lang="en-US" sz="1200" kern="1200" dirty="0" smtClean="0">
                <a:solidFill>
                  <a:schemeClr val="tx1"/>
                </a:solidFill>
                <a:effectLst/>
                <a:latin typeface="Tahoma" pitchFamily="34" charset="0"/>
                <a:ea typeface="+mn-ea"/>
                <a:cs typeface="Times New Roman" pitchFamily="18" charset="0"/>
              </a:rPr>
              <a:t> </a:t>
            </a:r>
          </a:p>
          <a:p>
            <a:r>
              <a:rPr kumimoji="1" lang="en-US" sz="1200" b="1" kern="1200" dirty="0" smtClean="0">
                <a:solidFill>
                  <a:schemeClr val="tx1"/>
                </a:solidFill>
                <a:effectLst/>
                <a:latin typeface="Tahoma" pitchFamily="34" charset="0"/>
                <a:ea typeface="+mn-ea"/>
                <a:cs typeface="Times New Roman" pitchFamily="18" charset="0"/>
              </a:rPr>
              <a:t>Resources Needed for Changes:</a:t>
            </a:r>
            <a:endParaRPr kumimoji="1" lang="en-US" sz="1200" kern="1200" dirty="0" smtClean="0">
              <a:solidFill>
                <a:schemeClr val="tx1"/>
              </a:solidFill>
              <a:effectLst/>
              <a:latin typeface="Tahoma" pitchFamily="34" charset="0"/>
              <a:ea typeface="+mn-ea"/>
              <a:cs typeface="Times New Roman" pitchFamily="18" charset="0"/>
            </a:endParaRPr>
          </a:p>
          <a:p>
            <a:r>
              <a:rPr kumimoji="1" lang="en-US" sz="1200" b="1" kern="1200" dirty="0" smtClean="0">
                <a:solidFill>
                  <a:schemeClr val="tx1"/>
                </a:solidFill>
                <a:effectLst/>
                <a:latin typeface="Tahoma" pitchFamily="34" charset="0"/>
                <a:ea typeface="+mn-ea"/>
                <a:cs typeface="Times New Roman" pitchFamily="18" charset="0"/>
              </a:rPr>
              <a:t> </a:t>
            </a:r>
            <a:endParaRPr kumimoji="1" lang="en-US" sz="1200" kern="1200" dirty="0" smtClean="0">
              <a:solidFill>
                <a:schemeClr val="tx1"/>
              </a:solidFill>
              <a:effectLst/>
              <a:latin typeface="Tahoma" pitchFamily="34" charset="0"/>
              <a:ea typeface="+mn-ea"/>
              <a:cs typeface="Times New Roman" pitchFamily="18" charset="0"/>
            </a:endParaRPr>
          </a:p>
          <a:p>
            <a:r>
              <a:rPr kumimoji="1" lang="en-US" sz="1200" kern="1200" dirty="0" smtClean="0">
                <a:solidFill>
                  <a:schemeClr val="tx1"/>
                </a:solidFill>
                <a:effectLst/>
                <a:latin typeface="Tahoma" pitchFamily="34" charset="0"/>
                <a:ea typeface="+mn-ea"/>
                <a:cs typeface="Times New Roman" pitchFamily="18" charset="0"/>
              </a:rPr>
              <a:t>This is an opportunity to tell your leadership that you may need resources to accomplish a change that needs to be made.  Share if you need time to do something…funding to support a change…staff resources…a connection with another department on campus to support a change…whatever you need and why you think you need it based on your research into best practices or benchmarking.  While you may not get the resources needed in a given year, you might in future years.</a:t>
            </a:r>
          </a:p>
          <a:p>
            <a:endParaRPr lang="en-US" dirty="0"/>
          </a:p>
        </p:txBody>
      </p:sp>
      <p:sp>
        <p:nvSpPr>
          <p:cNvPr id="4" name="Slide Number Placeholder 3"/>
          <p:cNvSpPr>
            <a:spLocks noGrp="1"/>
          </p:cNvSpPr>
          <p:nvPr>
            <p:ph type="sldNum" sz="quarter" idx="10"/>
          </p:nvPr>
        </p:nvSpPr>
        <p:spPr/>
        <p:txBody>
          <a:bodyPr/>
          <a:lstStyle/>
          <a:p>
            <a:fld id="{356B7344-70E9-4CD4-8F89-01ABC99DDB62}" type="slidenum">
              <a:rPr lang="en-US" smtClean="0"/>
              <a:pPr/>
              <a:t>21</a:t>
            </a:fld>
            <a:endParaRPr lang="en-US" dirty="0"/>
          </a:p>
        </p:txBody>
      </p:sp>
    </p:spTree>
    <p:extLst>
      <p:ext uri="{BB962C8B-B14F-4D97-AF65-F5344CB8AC3E}">
        <p14:creationId xmlns:p14="http://schemas.microsoft.com/office/powerpoint/2010/main" val="25407425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a:t>
            </a:r>
            <a:r>
              <a:rPr lang="en-US" baseline="0" dirty="0" smtClean="0"/>
              <a:t> your honor to complete items 1-6 (The Front End) for the current DAPR in September, but will not micromanage and ask to see them in my office.</a:t>
            </a:r>
            <a:endParaRPr lang="en-US" dirty="0" smtClean="0"/>
          </a:p>
          <a:p>
            <a:endParaRPr lang="en-US" dirty="0" smtClean="0"/>
          </a:p>
          <a:p>
            <a:r>
              <a:rPr lang="en-US" dirty="0" smtClean="0"/>
              <a:t>*Full report = items 1-6</a:t>
            </a:r>
            <a:r>
              <a:rPr lang="en-US" baseline="0" dirty="0" smtClean="0"/>
              <a:t> (The Front End) + items 7-9 (The Back End)*</a:t>
            </a:r>
            <a:endParaRPr lang="en-US" dirty="0"/>
          </a:p>
        </p:txBody>
      </p:sp>
      <p:sp>
        <p:nvSpPr>
          <p:cNvPr id="4" name="Slide Number Placeholder 3"/>
          <p:cNvSpPr>
            <a:spLocks noGrp="1"/>
          </p:cNvSpPr>
          <p:nvPr>
            <p:ph type="sldNum" sz="quarter" idx="10"/>
          </p:nvPr>
        </p:nvSpPr>
        <p:spPr/>
        <p:txBody>
          <a:bodyPr/>
          <a:lstStyle/>
          <a:p>
            <a:fld id="{356B7344-70E9-4CD4-8F89-01ABC99DDB62}" type="slidenum">
              <a:rPr lang="en-US" smtClean="0"/>
              <a:pPr/>
              <a:t>22</a:t>
            </a:fld>
            <a:endParaRPr lang="en-US" dirty="0"/>
          </a:p>
        </p:txBody>
      </p:sp>
    </p:spTree>
    <p:extLst>
      <p:ext uri="{BB962C8B-B14F-4D97-AF65-F5344CB8AC3E}">
        <p14:creationId xmlns:p14="http://schemas.microsoft.com/office/powerpoint/2010/main" val="479374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smtClean="0"/>
              <a:t>The Front End:  Items 1-6 are ideally done at the beginning of the academic year.</a:t>
            </a:r>
          </a:p>
          <a:p>
            <a:endParaRPr lang="en-US" dirty="0" smtClean="0"/>
          </a:p>
          <a:p>
            <a:r>
              <a:rPr lang="en-US" dirty="0" smtClean="0"/>
              <a:t>We recognize that you have standards</a:t>
            </a:r>
            <a:r>
              <a:rPr lang="en-US" baseline="0" dirty="0" smtClean="0"/>
              <a:t> reports, methods of collecting data, processes and activities in your areas that you may have been doing for years.  This report is not meant to change any of that, but rather provide a tool for thinking about and communicating results to your leadership and ensure a process of assessment is being completed.</a:t>
            </a:r>
          </a:p>
          <a:p>
            <a:endParaRPr lang="en-US" baseline="0" dirty="0" smtClean="0"/>
          </a:p>
          <a:p>
            <a:r>
              <a:rPr lang="en-US" baseline="0" dirty="0" smtClean="0"/>
              <a:t>Continue what you are doing…but then use this form to </a:t>
            </a:r>
            <a:r>
              <a:rPr lang="en-US" baseline="0" dirty="0" smtClean="0"/>
              <a:t>communicate your assessment activities.</a:t>
            </a:r>
            <a:endParaRPr lang="en-US" baseline="0" dirty="0" smtClean="0"/>
          </a:p>
          <a:p>
            <a:endParaRPr lang="en-US" baseline="0" dirty="0" smtClean="0"/>
          </a:p>
          <a:p>
            <a:r>
              <a:rPr lang="en-US" baseline="0" dirty="0" smtClean="0"/>
              <a:t>We have made some changes to the form to simplify the </a:t>
            </a:r>
            <a:r>
              <a:rPr lang="en-US" baseline="0" dirty="0" smtClean="0"/>
              <a:t>reporting (effective Fall 2017), so it may look slightly different from previous years.</a:t>
            </a:r>
            <a:endParaRPr lang="en-US" baseline="0" dirty="0" smtClean="0"/>
          </a:p>
          <a:p>
            <a:endParaRPr lang="en-US" baseline="0" dirty="0" smtClean="0"/>
          </a:p>
          <a:p>
            <a:r>
              <a:rPr lang="en-US" baseline="0" dirty="0" smtClean="0"/>
              <a:t>Items 1 and 2 are obvious and allow us to archive with the appropriate VPs.</a:t>
            </a:r>
          </a:p>
          <a:p>
            <a:endParaRPr lang="en-US" baseline="0" dirty="0" smtClean="0"/>
          </a:p>
          <a:p>
            <a:r>
              <a:rPr lang="en-US" baseline="0" dirty="0" smtClean="0"/>
              <a:t>We provide the AC mission statement as a reference point.  In this </a:t>
            </a:r>
            <a:r>
              <a:rPr lang="en-US" baseline="0" dirty="0" smtClean="0"/>
              <a:t>report, you are asked to tie </a:t>
            </a:r>
            <a:r>
              <a:rPr lang="en-US" baseline="0" dirty="0" smtClean="0"/>
              <a:t>what you are doing to the mission statement as this provides us with indirect evidence that as an institution we are all working and meeting our institutional mission. </a:t>
            </a:r>
            <a:endParaRPr lang="en-US" dirty="0"/>
          </a:p>
        </p:txBody>
      </p:sp>
      <p:sp>
        <p:nvSpPr>
          <p:cNvPr id="4" name="Slide Number Placeholder 3"/>
          <p:cNvSpPr>
            <a:spLocks noGrp="1"/>
          </p:cNvSpPr>
          <p:nvPr>
            <p:ph type="sldNum" sz="quarter" idx="10"/>
          </p:nvPr>
        </p:nvSpPr>
        <p:spPr/>
        <p:txBody>
          <a:bodyPr/>
          <a:lstStyle/>
          <a:p>
            <a:fld id="{356B7344-70E9-4CD4-8F89-01ABC99DDB62}" type="slidenum">
              <a:rPr lang="en-US" smtClean="0"/>
              <a:pPr/>
              <a:t>2</a:t>
            </a:fld>
            <a:endParaRPr lang="en-US" dirty="0"/>
          </a:p>
        </p:txBody>
      </p:sp>
    </p:spTree>
    <p:extLst>
      <p:ext uri="{BB962C8B-B14F-4D97-AF65-F5344CB8AC3E}">
        <p14:creationId xmlns:p14="http://schemas.microsoft.com/office/powerpoint/2010/main" val="663806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smtClean="0"/>
          </a:p>
          <a:p>
            <a:r>
              <a:rPr lang="en-US" dirty="0" smtClean="0"/>
              <a:t>Core functions</a:t>
            </a:r>
            <a:r>
              <a:rPr lang="en-US" baseline="0" dirty="0" smtClean="0"/>
              <a:t> specify the general overarching activities that encompass the majority of your daily activities.</a:t>
            </a:r>
            <a:endParaRPr lang="en-US" dirty="0"/>
          </a:p>
        </p:txBody>
      </p:sp>
      <p:sp>
        <p:nvSpPr>
          <p:cNvPr id="4" name="Slide Number Placeholder 3"/>
          <p:cNvSpPr>
            <a:spLocks noGrp="1"/>
          </p:cNvSpPr>
          <p:nvPr>
            <p:ph type="sldNum" sz="quarter" idx="10"/>
          </p:nvPr>
        </p:nvSpPr>
        <p:spPr/>
        <p:txBody>
          <a:bodyPr/>
          <a:lstStyle/>
          <a:p>
            <a:fld id="{356B7344-70E9-4CD4-8F89-01ABC99DDB62}" type="slidenum">
              <a:rPr lang="en-US" smtClean="0"/>
              <a:pPr/>
              <a:t>3</a:t>
            </a:fld>
            <a:endParaRPr lang="en-US" dirty="0"/>
          </a:p>
        </p:txBody>
      </p:sp>
    </p:spTree>
    <p:extLst>
      <p:ext uri="{BB962C8B-B14F-4D97-AF65-F5344CB8AC3E}">
        <p14:creationId xmlns:p14="http://schemas.microsoft.com/office/powerpoint/2010/main" val="3207712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6B7344-70E9-4CD4-8F89-01ABC99DDB62}" type="slidenum">
              <a:rPr lang="en-US" smtClean="0"/>
              <a:pPr/>
              <a:t>4</a:t>
            </a:fld>
            <a:endParaRPr lang="en-US" dirty="0"/>
          </a:p>
        </p:txBody>
      </p:sp>
    </p:spTree>
    <p:extLst>
      <p:ext uri="{BB962C8B-B14F-4D97-AF65-F5344CB8AC3E}">
        <p14:creationId xmlns:p14="http://schemas.microsoft.com/office/powerpoint/2010/main" val="36987615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6B7344-70E9-4CD4-8F89-01ABC99DDB62}" type="slidenum">
              <a:rPr lang="en-US" smtClean="0"/>
              <a:pPr/>
              <a:t>5</a:t>
            </a:fld>
            <a:endParaRPr lang="en-US" dirty="0"/>
          </a:p>
        </p:txBody>
      </p:sp>
    </p:spTree>
    <p:extLst>
      <p:ext uri="{BB962C8B-B14F-4D97-AF65-F5344CB8AC3E}">
        <p14:creationId xmlns:p14="http://schemas.microsoft.com/office/powerpoint/2010/main" val="3333072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i="1" dirty="0" smtClean="0"/>
              <a:t>Student transcripts will be sent out from our office within two business days of receipt of request.</a:t>
            </a:r>
          </a:p>
          <a:p>
            <a:r>
              <a:rPr lang="en-US" dirty="0" smtClean="0"/>
              <a:t>This is obviously a core</a:t>
            </a:r>
            <a:r>
              <a:rPr lang="en-US" baseline="0" dirty="0" smtClean="0"/>
              <a:t> function of our office in maintaining records.  Every once in a while it is good to spot check what we are doing that is core and making sure that our processes are still sound and working….b/c sometimes changes in the world may impact your process without even knowing it.</a:t>
            </a:r>
          </a:p>
          <a:p>
            <a:endParaRPr lang="en-US" baseline="0" dirty="0" smtClean="0"/>
          </a:p>
          <a:p>
            <a:pPr marL="0" marR="0" lvl="0" indent="0" algn="l" defTabSz="914400" rtl="0" eaLnBrk="1" fontAlgn="base" latinLnBrk="0" hangingPunct="1">
              <a:lnSpc>
                <a:spcPct val="100000"/>
              </a:lnSpc>
              <a:spcBef>
                <a:spcPct val="30000"/>
              </a:spcBef>
              <a:spcAft>
                <a:spcPct val="0"/>
              </a:spcAft>
              <a:buClrTx/>
              <a:buSzTx/>
              <a:buFontTx/>
              <a:buNone/>
              <a:tabLst/>
              <a:defRPr/>
            </a:pPr>
            <a:r>
              <a:rPr lang="en-US" i="1" dirty="0" smtClean="0"/>
              <a:t>Students will graduate within four years of entering Austin College.</a:t>
            </a:r>
          </a:p>
          <a:p>
            <a:r>
              <a:rPr lang="en-US" dirty="0" smtClean="0"/>
              <a:t>This is a sample objective that we have used for many years…only I am looking</a:t>
            </a:r>
            <a:r>
              <a:rPr lang="en-US" baseline="0" dirty="0" smtClean="0"/>
              <a:t> at different aspects of REGO functions that support this. One year we looked at the impact of our communications…another year we looked at the impact of faculty mentor interactions and the degree audits…this year we are looking at the interventions we employ at the last minute to assist students through mentoring issues and student issues.</a:t>
            </a:r>
          </a:p>
          <a:p>
            <a:endParaRPr lang="en-US" baseline="0" dirty="0" smtClean="0"/>
          </a:p>
          <a:p>
            <a:pPr marL="0" marR="0" lvl="0" indent="0" algn="l" defTabSz="914400" rtl="0" eaLnBrk="1" fontAlgn="base" latinLnBrk="0" hangingPunct="1">
              <a:lnSpc>
                <a:spcPct val="100000"/>
              </a:lnSpc>
              <a:spcBef>
                <a:spcPct val="30000"/>
              </a:spcBef>
              <a:spcAft>
                <a:spcPct val="0"/>
              </a:spcAft>
              <a:buClrTx/>
              <a:buSzTx/>
              <a:buFontTx/>
              <a:buNone/>
              <a:tabLst/>
              <a:defRPr/>
            </a:pPr>
            <a:r>
              <a:rPr lang="en-US" i="1" dirty="0" smtClean="0"/>
              <a:t>Alumni student information will be imported into Colleague and digitized for campus-wide use.</a:t>
            </a:r>
            <a:endParaRPr lang="en-US" dirty="0" smtClean="0"/>
          </a:p>
          <a:p>
            <a:r>
              <a:rPr lang="en-US" baseline="0" dirty="0" smtClean="0"/>
              <a:t>For this one we are gathering baseline information b/c it is likely going to be something I am going to need outside resources to help with to get files digitized and completely secure.  I need to get this on the radar so I can start planning fiscally and get it on other’s radar.  It will take time to get something like this funded…so I am planning for that.</a:t>
            </a:r>
          </a:p>
          <a:p>
            <a:endParaRPr lang="en-US" dirty="0"/>
          </a:p>
        </p:txBody>
      </p:sp>
      <p:sp>
        <p:nvSpPr>
          <p:cNvPr id="4" name="Slide Number Placeholder 3"/>
          <p:cNvSpPr>
            <a:spLocks noGrp="1"/>
          </p:cNvSpPr>
          <p:nvPr>
            <p:ph type="sldNum" sz="quarter" idx="10"/>
          </p:nvPr>
        </p:nvSpPr>
        <p:spPr/>
        <p:txBody>
          <a:bodyPr/>
          <a:lstStyle/>
          <a:p>
            <a:fld id="{356B7344-70E9-4CD4-8F89-01ABC99DDB62}" type="slidenum">
              <a:rPr lang="en-US" smtClean="0"/>
              <a:pPr/>
              <a:t>6</a:t>
            </a:fld>
            <a:endParaRPr lang="en-US" dirty="0"/>
          </a:p>
        </p:txBody>
      </p:sp>
    </p:spTree>
    <p:extLst>
      <p:ext uri="{BB962C8B-B14F-4D97-AF65-F5344CB8AC3E}">
        <p14:creationId xmlns:p14="http://schemas.microsoft.com/office/powerpoint/2010/main" val="42518546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Many offices make indirect connections to the mission – for instance, REGO-IR supports the mission to educate students and engage in meaningful lives and career by maintaining a record to advance careers, supporting the education by making registration for classes easy, etc.</a:t>
            </a:r>
          </a:p>
          <a:p>
            <a:endParaRPr lang="en-US" baseline="0" dirty="0" smtClean="0"/>
          </a:p>
          <a:p>
            <a:r>
              <a:rPr lang="en-US" baseline="0" dirty="0" smtClean="0"/>
              <a:t>Institutional Advancement can say that they raise money that allows for the faculty and staff to provide the educational experience…</a:t>
            </a:r>
          </a:p>
          <a:p>
            <a:endParaRPr lang="en-US" baseline="0" dirty="0" smtClean="0"/>
          </a:p>
          <a:p>
            <a:r>
              <a:rPr lang="en-US" baseline="0" dirty="0" smtClean="0"/>
              <a:t>Enrollment Management can say that they bring worthy students to the educational experience and provide financial aid so students can participate…</a:t>
            </a:r>
          </a:p>
          <a:p>
            <a:endParaRPr lang="en-US" baseline="0" dirty="0" smtClean="0"/>
          </a:p>
          <a:p>
            <a:r>
              <a:rPr lang="en-US" baseline="0" dirty="0" smtClean="0"/>
              <a:t>Finance and Operations can say that they support the infrastructure with employee services, safe and functional buildings/workspaces/classrooms that support the educational environment…</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56B7344-70E9-4CD4-8F89-01ABC99DDB62}" type="slidenum">
              <a:rPr lang="en-US" smtClean="0"/>
              <a:pPr/>
              <a:t>8</a:t>
            </a:fld>
            <a:endParaRPr lang="en-US" dirty="0"/>
          </a:p>
        </p:txBody>
      </p:sp>
    </p:spTree>
    <p:extLst>
      <p:ext uri="{BB962C8B-B14F-4D97-AF65-F5344CB8AC3E}">
        <p14:creationId xmlns:p14="http://schemas.microsoft.com/office/powerpoint/2010/main" val="8795470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smtClean="0"/>
              <a:t>Student Affairs has</a:t>
            </a:r>
            <a:r>
              <a:rPr lang="en-US" baseline="0" dirty="0" smtClean="0"/>
              <a:t> so many options of co-curricular influence…</a:t>
            </a:r>
          </a:p>
          <a:p>
            <a:endParaRPr lang="en-US" dirty="0"/>
          </a:p>
        </p:txBody>
      </p:sp>
      <p:sp>
        <p:nvSpPr>
          <p:cNvPr id="4" name="Slide Number Placeholder 3"/>
          <p:cNvSpPr>
            <a:spLocks noGrp="1"/>
          </p:cNvSpPr>
          <p:nvPr>
            <p:ph type="sldNum" sz="quarter" idx="10"/>
          </p:nvPr>
        </p:nvSpPr>
        <p:spPr/>
        <p:txBody>
          <a:bodyPr/>
          <a:lstStyle/>
          <a:p>
            <a:fld id="{356B7344-70E9-4CD4-8F89-01ABC99DDB62}" type="slidenum">
              <a:rPr lang="en-US" smtClean="0"/>
              <a:pPr/>
              <a:t>9</a:t>
            </a:fld>
            <a:endParaRPr lang="en-US" dirty="0"/>
          </a:p>
        </p:txBody>
      </p:sp>
    </p:spTree>
    <p:extLst>
      <p:ext uri="{BB962C8B-B14F-4D97-AF65-F5344CB8AC3E}">
        <p14:creationId xmlns:p14="http://schemas.microsoft.com/office/powerpoint/2010/main" val="28196056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6B7344-70E9-4CD4-8F89-01ABC99DDB62}" type="slidenum">
              <a:rPr lang="en-US" smtClean="0"/>
              <a:pPr/>
              <a:t>10</a:t>
            </a:fld>
            <a:endParaRPr lang="en-US" dirty="0"/>
          </a:p>
        </p:txBody>
      </p:sp>
    </p:spTree>
    <p:extLst>
      <p:ext uri="{BB962C8B-B14F-4D97-AF65-F5344CB8AC3E}">
        <p14:creationId xmlns:p14="http://schemas.microsoft.com/office/powerpoint/2010/main" val="28889515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a:xfrm>
            <a:off x="3419475" y="1828800"/>
            <a:ext cx="5343525" cy="2362200"/>
          </a:xfrm>
        </p:spPr>
        <p:txBody>
          <a:bodyPr/>
          <a:lstStyle>
            <a:lvl1pPr>
              <a:defRPr/>
            </a:lvl1pPr>
          </a:lstStyle>
          <a:p>
            <a:pPr lvl="0"/>
            <a:r>
              <a:rPr lang="en-US" noProof="0" smtClean="0"/>
              <a:t>Click to edit Master title style</a:t>
            </a:r>
          </a:p>
        </p:txBody>
      </p:sp>
      <p:sp>
        <p:nvSpPr>
          <p:cNvPr id="46083" name="Rectangle 3"/>
          <p:cNvSpPr>
            <a:spLocks noGrp="1" noChangeArrowheads="1"/>
          </p:cNvSpPr>
          <p:nvPr>
            <p:ph type="subTitle" idx="1"/>
          </p:nvPr>
        </p:nvSpPr>
        <p:spPr>
          <a:xfrm>
            <a:off x="3816350" y="4184650"/>
            <a:ext cx="4946650" cy="1368425"/>
          </a:xfrm>
        </p:spPr>
        <p:txBody>
          <a:bodyPr/>
          <a:lstStyle>
            <a:lvl1pPr marL="0" indent="0">
              <a:buFontTx/>
              <a:buNone/>
              <a:defRPr sz="1800"/>
            </a:lvl1pPr>
          </a:lstStyle>
          <a:p>
            <a:pPr lvl="0"/>
            <a:r>
              <a:rPr lang="en-US" noProof="0" smtClean="0"/>
              <a:t>Click to edit Master subtitle style</a:t>
            </a:r>
          </a:p>
        </p:txBody>
      </p:sp>
      <p:sp>
        <p:nvSpPr>
          <p:cNvPr id="46249" name="Rectangle 169"/>
          <p:cNvSpPr>
            <a:spLocks noGrp="1" noChangeArrowheads="1"/>
          </p:cNvSpPr>
          <p:nvPr>
            <p:ph type="dt" sz="half" idx="2"/>
          </p:nvPr>
        </p:nvSpPr>
        <p:spPr>
          <a:xfrm>
            <a:off x="1225550" y="6200775"/>
            <a:ext cx="1905000" cy="457200"/>
          </a:xfrm>
        </p:spPr>
        <p:txBody>
          <a:bodyPr/>
          <a:lstStyle>
            <a:lvl1pPr>
              <a:defRPr/>
            </a:lvl1pPr>
          </a:lstStyle>
          <a:p>
            <a:endParaRPr lang="en-US" dirty="0"/>
          </a:p>
        </p:txBody>
      </p:sp>
      <p:sp>
        <p:nvSpPr>
          <p:cNvPr id="46250" name="Rectangle 170"/>
          <p:cNvSpPr>
            <a:spLocks noGrp="1" noChangeArrowheads="1"/>
          </p:cNvSpPr>
          <p:nvPr>
            <p:ph type="ftr" sz="quarter" idx="3"/>
          </p:nvPr>
        </p:nvSpPr>
        <p:spPr>
          <a:xfrm>
            <a:off x="3303588" y="6200775"/>
            <a:ext cx="3636962" cy="457200"/>
          </a:xfrm>
        </p:spPr>
        <p:txBody>
          <a:bodyPr/>
          <a:lstStyle>
            <a:lvl1pPr>
              <a:defRPr/>
            </a:lvl1pPr>
          </a:lstStyle>
          <a:p>
            <a:endParaRPr lang="en-US" dirty="0"/>
          </a:p>
        </p:txBody>
      </p:sp>
      <p:sp>
        <p:nvSpPr>
          <p:cNvPr id="46251" name="Rectangle 171"/>
          <p:cNvSpPr>
            <a:spLocks noGrp="1" noChangeArrowheads="1"/>
          </p:cNvSpPr>
          <p:nvPr>
            <p:ph type="sldNum" sz="quarter" idx="4"/>
          </p:nvPr>
        </p:nvSpPr>
        <p:spPr>
          <a:xfrm>
            <a:off x="7092950" y="6200775"/>
            <a:ext cx="1905000" cy="457200"/>
          </a:xfrm>
        </p:spPr>
        <p:txBody>
          <a:bodyPr/>
          <a:lstStyle>
            <a:lvl1pPr>
              <a:defRPr/>
            </a:lvl1pPr>
          </a:lstStyle>
          <a:p>
            <a:fld id="{95A47347-EE85-4AFD-9AC9-9B7DD2C85602}"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8A4EF916-B60A-4CD0-ADB5-A60B560272C9}" type="slidenum">
              <a:rPr lang="en-US"/>
              <a:pPr/>
              <a:t>‹#›</a:t>
            </a:fld>
            <a:endParaRPr lang="en-US" dirty="0"/>
          </a:p>
        </p:txBody>
      </p:sp>
    </p:spTree>
    <p:extLst>
      <p:ext uri="{BB962C8B-B14F-4D97-AF65-F5344CB8AC3E}">
        <p14:creationId xmlns:p14="http://schemas.microsoft.com/office/powerpoint/2010/main" val="1399879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23075" y="225425"/>
            <a:ext cx="1925638" cy="5975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42988" y="225425"/>
            <a:ext cx="5627687" cy="5975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C1D0B5D-A3BD-4BD3-8AA2-19BBDDA2CB71}" type="slidenum">
              <a:rPr lang="en-US"/>
              <a:pPr/>
              <a:t>‹#›</a:t>
            </a:fld>
            <a:endParaRPr lang="en-US" dirty="0"/>
          </a:p>
        </p:txBody>
      </p:sp>
    </p:spTree>
    <p:extLst>
      <p:ext uri="{BB962C8B-B14F-4D97-AF65-F5344CB8AC3E}">
        <p14:creationId xmlns:p14="http://schemas.microsoft.com/office/powerpoint/2010/main" val="42714746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042988" y="225425"/>
            <a:ext cx="7705725" cy="863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42988" y="1304925"/>
            <a:ext cx="3776662" cy="4895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972050" y="1304925"/>
            <a:ext cx="3776663" cy="4895850"/>
          </a:xfrm>
        </p:spPr>
        <p:txBody>
          <a:bodyPr/>
          <a:lstStyle/>
          <a:p>
            <a:r>
              <a:rPr lang="en-US" dirty="0" smtClean="0"/>
              <a:t>Click icon to add clip art</a:t>
            </a:r>
            <a:endParaRPr lang="en-US" dirty="0"/>
          </a:p>
        </p:txBody>
      </p:sp>
      <p:sp>
        <p:nvSpPr>
          <p:cNvPr id="5" name="Date Placeholder 4"/>
          <p:cNvSpPr>
            <a:spLocks noGrp="1"/>
          </p:cNvSpPr>
          <p:nvPr>
            <p:ph type="dt" sz="half" idx="10"/>
          </p:nvPr>
        </p:nvSpPr>
        <p:spPr>
          <a:xfrm>
            <a:off x="1042988" y="6308725"/>
            <a:ext cx="1838325" cy="349250"/>
          </a:xfrm>
        </p:spPr>
        <p:txBody>
          <a:bodyPr/>
          <a:lstStyle>
            <a:lvl1pPr>
              <a:defRPr/>
            </a:lvl1pPr>
          </a:lstStyle>
          <a:p>
            <a:endParaRPr lang="en-US" dirty="0"/>
          </a:p>
        </p:txBody>
      </p:sp>
      <p:sp>
        <p:nvSpPr>
          <p:cNvPr id="6" name="Footer Placeholder 5"/>
          <p:cNvSpPr>
            <a:spLocks noGrp="1"/>
          </p:cNvSpPr>
          <p:nvPr>
            <p:ph type="ftr" sz="quarter" idx="11"/>
          </p:nvPr>
        </p:nvSpPr>
        <p:spPr>
          <a:xfrm>
            <a:off x="3054350" y="6308725"/>
            <a:ext cx="3636963" cy="349250"/>
          </a:xfrm>
        </p:spPr>
        <p:txBody>
          <a:bodyPr/>
          <a:lstStyle>
            <a:lvl1pPr>
              <a:defRPr/>
            </a:lvl1pPr>
          </a:lstStyle>
          <a:p>
            <a:endParaRPr lang="en-US" dirty="0"/>
          </a:p>
        </p:txBody>
      </p:sp>
      <p:sp>
        <p:nvSpPr>
          <p:cNvPr id="7" name="Slide Number Placeholder 6"/>
          <p:cNvSpPr>
            <a:spLocks noGrp="1"/>
          </p:cNvSpPr>
          <p:nvPr>
            <p:ph type="sldNum" sz="quarter" idx="12"/>
          </p:nvPr>
        </p:nvSpPr>
        <p:spPr>
          <a:xfrm>
            <a:off x="6843713" y="6308725"/>
            <a:ext cx="1905000" cy="349250"/>
          </a:xfrm>
        </p:spPr>
        <p:txBody>
          <a:bodyPr/>
          <a:lstStyle>
            <a:lvl1pPr>
              <a:defRPr/>
            </a:lvl1pPr>
          </a:lstStyle>
          <a:p>
            <a:fld id="{1FA2FC0B-DE0E-48A6-8719-E26D8810348D}" type="slidenum">
              <a:rPr lang="en-US"/>
              <a:pPr/>
              <a:t>‹#›</a:t>
            </a:fld>
            <a:endParaRPr lang="en-US" dirty="0"/>
          </a:p>
        </p:txBody>
      </p:sp>
    </p:spTree>
    <p:extLst>
      <p:ext uri="{BB962C8B-B14F-4D97-AF65-F5344CB8AC3E}">
        <p14:creationId xmlns:p14="http://schemas.microsoft.com/office/powerpoint/2010/main" val="9425903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042988" y="225425"/>
            <a:ext cx="7705725" cy="863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42988" y="1304925"/>
            <a:ext cx="7705725" cy="2371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42988" y="3829050"/>
            <a:ext cx="7705725" cy="2371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042988" y="6308725"/>
            <a:ext cx="1838325" cy="349250"/>
          </a:xfrm>
        </p:spPr>
        <p:txBody>
          <a:bodyPr/>
          <a:lstStyle>
            <a:lvl1pPr>
              <a:defRPr/>
            </a:lvl1pPr>
          </a:lstStyle>
          <a:p>
            <a:endParaRPr lang="en-US" dirty="0"/>
          </a:p>
        </p:txBody>
      </p:sp>
      <p:sp>
        <p:nvSpPr>
          <p:cNvPr id="6" name="Footer Placeholder 5"/>
          <p:cNvSpPr>
            <a:spLocks noGrp="1"/>
          </p:cNvSpPr>
          <p:nvPr>
            <p:ph type="ftr" sz="quarter" idx="11"/>
          </p:nvPr>
        </p:nvSpPr>
        <p:spPr>
          <a:xfrm>
            <a:off x="3054350" y="6308725"/>
            <a:ext cx="3636963" cy="349250"/>
          </a:xfrm>
        </p:spPr>
        <p:txBody>
          <a:bodyPr/>
          <a:lstStyle>
            <a:lvl1pPr>
              <a:defRPr/>
            </a:lvl1pPr>
          </a:lstStyle>
          <a:p>
            <a:endParaRPr lang="en-US" dirty="0"/>
          </a:p>
        </p:txBody>
      </p:sp>
      <p:sp>
        <p:nvSpPr>
          <p:cNvPr id="7" name="Slide Number Placeholder 6"/>
          <p:cNvSpPr>
            <a:spLocks noGrp="1"/>
          </p:cNvSpPr>
          <p:nvPr>
            <p:ph type="sldNum" sz="quarter" idx="12"/>
          </p:nvPr>
        </p:nvSpPr>
        <p:spPr>
          <a:xfrm>
            <a:off x="6843713" y="6308725"/>
            <a:ext cx="1905000" cy="349250"/>
          </a:xfrm>
        </p:spPr>
        <p:txBody>
          <a:bodyPr/>
          <a:lstStyle>
            <a:lvl1pPr>
              <a:defRPr/>
            </a:lvl1pPr>
          </a:lstStyle>
          <a:p>
            <a:fld id="{F0E6EED3-46E4-43C6-99A8-48CC9C41C109}" type="slidenum">
              <a:rPr lang="en-US"/>
              <a:pPr/>
              <a:t>‹#›</a:t>
            </a:fld>
            <a:endParaRPr lang="en-US" dirty="0"/>
          </a:p>
        </p:txBody>
      </p:sp>
    </p:spTree>
    <p:extLst>
      <p:ext uri="{BB962C8B-B14F-4D97-AF65-F5344CB8AC3E}">
        <p14:creationId xmlns:p14="http://schemas.microsoft.com/office/powerpoint/2010/main" val="2733830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5269090A-D835-4D3A-881F-168BED099739}" type="slidenum">
              <a:rPr lang="en-US"/>
              <a:pPr/>
              <a:t>‹#›</a:t>
            </a:fld>
            <a:endParaRPr lang="en-US" dirty="0"/>
          </a:p>
        </p:txBody>
      </p:sp>
    </p:spTree>
    <p:extLst>
      <p:ext uri="{BB962C8B-B14F-4D97-AF65-F5344CB8AC3E}">
        <p14:creationId xmlns:p14="http://schemas.microsoft.com/office/powerpoint/2010/main" val="1606543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F495AB18-E3EC-450B-920B-082E2A527ECF}" type="slidenum">
              <a:rPr lang="en-US"/>
              <a:pPr/>
              <a:t>‹#›</a:t>
            </a:fld>
            <a:endParaRPr lang="en-US" dirty="0"/>
          </a:p>
        </p:txBody>
      </p:sp>
    </p:spTree>
    <p:extLst>
      <p:ext uri="{BB962C8B-B14F-4D97-AF65-F5344CB8AC3E}">
        <p14:creationId xmlns:p14="http://schemas.microsoft.com/office/powerpoint/2010/main" val="107992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42988" y="1304925"/>
            <a:ext cx="3776662" cy="4895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2050" y="1304925"/>
            <a:ext cx="3776663" cy="4895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4A772ADF-1473-4964-9537-B89D674C1F53}" type="slidenum">
              <a:rPr lang="en-US"/>
              <a:pPr/>
              <a:t>‹#›</a:t>
            </a:fld>
            <a:endParaRPr lang="en-US" dirty="0"/>
          </a:p>
        </p:txBody>
      </p:sp>
    </p:spTree>
    <p:extLst>
      <p:ext uri="{BB962C8B-B14F-4D97-AF65-F5344CB8AC3E}">
        <p14:creationId xmlns:p14="http://schemas.microsoft.com/office/powerpoint/2010/main" val="1830634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7C7BF3FF-FE46-4110-9CB4-5BF494DCFD08}" type="slidenum">
              <a:rPr lang="en-US"/>
              <a:pPr/>
              <a:t>‹#›</a:t>
            </a:fld>
            <a:endParaRPr lang="en-US" dirty="0"/>
          </a:p>
        </p:txBody>
      </p:sp>
    </p:spTree>
    <p:extLst>
      <p:ext uri="{BB962C8B-B14F-4D97-AF65-F5344CB8AC3E}">
        <p14:creationId xmlns:p14="http://schemas.microsoft.com/office/powerpoint/2010/main" val="825758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001FBDA7-2DCE-4CD3-8753-7765C997E600}" type="slidenum">
              <a:rPr lang="en-US"/>
              <a:pPr/>
              <a:t>‹#›</a:t>
            </a:fld>
            <a:endParaRPr lang="en-US" dirty="0"/>
          </a:p>
        </p:txBody>
      </p:sp>
    </p:spTree>
    <p:extLst>
      <p:ext uri="{BB962C8B-B14F-4D97-AF65-F5344CB8AC3E}">
        <p14:creationId xmlns:p14="http://schemas.microsoft.com/office/powerpoint/2010/main" val="849466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711ED76F-FD75-403E-B8E9-A09AB5338F72}" type="slidenum">
              <a:rPr lang="en-US"/>
              <a:pPr/>
              <a:t>‹#›</a:t>
            </a:fld>
            <a:endParaRPr lang="en-US" dirty="0"/>
          </a:p>
        </p:txBody>
      </p:sp>
    </p:spTree>
    <p:extLst>
      <p:ext uri="{BB962C8B-B14F-4D97-AF65-F5344CB8AC3E}">
        <p14:creationId xmlns:p14="http://schemas.microsoft.com/office/powerpoint/2010/main" val="493884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253C05E7-777D-427F-B149-272CDFE41D08}" type="slidenum">
              <a:rPr lang="en-US"/>
              <a:pPr/>
              <a:t>‹#›</a:t>
            </a:fld>
            <a:endParaRPr lang="en-US" dirty="0"/>
          </a:p>
        </p:txBody>
      </p:sp>
    </p:spTree>
    <p:extLst>
      <p:ext uri="{BB962C8B-B14F-4D97-AF65-F5344CB8AC3E}">
        <p14:creationId xmlns:p14="http://schemas.microsoft.com/office/powerpoint/2010/main" val="645276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37E0FD9D-E0E9-4152-BFBA-E50DCE05979F}" type="slidenum">
              <a:rPr lang="en-US"/>
              <a:pPr/>
              <a:t>‹#›</a:t>
            </a:fld>
            <a:endParaRPr lang="en-US" dirty="0"/>
          </a:p>
        </p:txBody>
      </p:sp>
    </p:spTree>
    <p:extLst>
      <p:ext uri="{BB962C8B-B14F-4D97-AF65-F5344CB8AC3E}">
        <p14:creationId xmlns:p14="http://schemas.microsoft.com/office/powerpoint/2010/main" val="3813890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xfrm>
            <a:off x="1042988" y="225425"/>
            <a:ext cx="7705725"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2531" name="Rectangle 3"/>
          <p:cNvSpPr>
            <a:spLocks noGrp="1" noChangeArrowheads="1"/>
          </p:cNvSpPr>
          <p:nvPr>
            <p:ph type="body" idx="1"/>
          </p:nvPr>
        </p:nvSpPr>
        <p:spPr bwMode="auto">
          <a:xfrm>
            <a:off x="1042988" y="1304925"/>
            <a:ext cx="7705725" cy="489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532" name="Rectangle 4"/>
          <p:cNvSpPr>
            <a:spLocks noGrp="1" noChangeArrowheads="1"/>
          </p:cNvSpPr>
          <p:nvPr>
            <p:ph type="dt" sz="half" idx="2"/>
          </p:nvPr>
        </p:nvSpPr>
        <p:spPr bwMode="auto">
          <a:xfrm>
            <a:off x="1042988" y="6308725"/>
            <a:ext cx="1838325" cy="34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000">
                <a:latin typeface="+mn-lt"/>
              </a:defRPr>
            </a:lvl1pPr>
          </a:lstStyle>
          <a:p>
            <a:endParaRPr lang="en-US" dirty="0"/>
          </a:p>
        </p:txBody>
      </p:sp>
      <p:sp>
        <p:nvSpPr>
          <p:cNvPr id="22533" name="Rectangle 5"/>
          <p:cNvSpPr>
            <a:spLocks noGrp="1" noChangeArrowheads="1"/>
          </p:cNvSpPr>
          <p:nvPr>
            <p:ph type="ftr" sz="quarter" idx="3"/>
          </p:nvPr>
        </p:nvSpPr>
        <p:spPr bwMode="auto">
          <a:xfrm>
            <a:off x="3054350" y="6308725"/>
            <a:ext cx="3636963" cy="34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000">
                <a:latin typeface="+mn-lt"/>
              </a:defRPr>
            </a:lvl1pPr>
          </a:lstStyle>
          <a:p>
            <a:endParaRPr lang="en-US" dirty="0"/>
          </a:p>
        </p:txBody>
      </p:sp>
      <p:sp>
        <p:nvSpPr>
          <p:cNvPr id="22534" name="Rectangle 6"/>
          <p:cNvSpPr>
            <a:spLocks noGrp="1" noChangeArrowheads="1"/>
          </p:cNvSpPr>
          <p:nvPr>
            <p:ph type="sldNum" sz="quarter" idx="4"/>
          </p:nvPr>
        </p:nvSpPr>
        <p:spPr bwMode="auto">
          <a:xfrm>
            <a:off x="6843713" y="6308725"/>
            <a:ext cx="1905000" cy="34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000">
                <a:latin typeface="+mn-lt"/>
              </a:defRPr>
            </a:lvl1pPr>
          </a:lstStyle>
          <a:p>
            <a:fld id="{B1F631DC-2572-4E1F-B2D2-42F37C5FE118}"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Lst>
  <p:txStyles>
    <p:title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Century Schoolbook" pitchFamily="18" charset="0"/>
          <a:cs typeface="Times New Roman" pitchFamily="18" charset="0"/>
        </a:defRPr>
      </a:lvl2pPr>
      <a:lvl3pPr algn="l" rtl="0" eaLnBrk="1" fontAlgn="base" hangingPunct="1">
        <a:spcBef>
          <a:spcPct val="0"/>
        </a:spcBef>
        <a:spcAft>
          <a:spcPct val="0"/>
        </a:spcAft>
        <a:defRPr sz="3200">
          <a:solidFill>
            <a:schemeClr val="tx1"/>
          </a:solidFill>
          <a:latin typeface="Century Schoolbook" pitchFamily="18" charset="0"/>
          <a:cs typeface="Times New Roman" pitchFamily="18" charset="0"/>
        </a:defRPr>
      </a:lvl3pPr>
      <a:lvl4pPr algn="l" rtl="0" eaLnBrk="1" fontAlgn="base" hangingPunct="1">
        <a:spcBef>
          <a:spcPct val="0"/>
        </a:spcBef>
        <a:spcAft>
          <a:spcPct val="0"/>
        </a:spcAft>
        <a:defRPr sz="3200">
          <a:solidFill>
            <a:schemeClr val="tx1"/>
          </a:solidFill>
          <a:latin typeface="Century Schoolbook" pitchFamily="18" charset="0"/>
          <a:cs typeface="Times New Roman" pitchFamily="18" charset="0"/>
        </a:defRPr>
      </a:lvl4pPr>
      <a:lvl5pPr algn="l" rtl="0" eaLnBrk="1" fontAlgn="base" hangingPunct="1">
        <a:spcBef>
          <a:spcPct val="0"/>
        </a:spcBef>
        <a:spcAft>
          <a:spcPct val="0"/>
        </a:spcAft>
        <a:defRPr sz="3200">
          <a:solidFill>
            <a:schemeClr val="tx1"/>
          </a:solidFill>
          <a:latin typeface="Century Schoolbook" pitchFamily="18" charset="0"/>
          <a:cs typeface="Times New Roman" pitchFamily="18" charset="0"/>
        </a:defRPr>
      </a:lvl5pPr>
      <a:lvl6pPr marL="457200" algn="l" rtl="0" eaLnBrk="1" fontAlgn="base" hangingPunct="1">
        <a:spcBef>
          <a:spcPct val="0"/>
        </a:spcBef>
        <a:spcAft>
          <a:spcPct val="0"/>
        </a:spcAft>
        <a:defRPr sz="3200">
          <a:solidFill>
            <a:schemeClr val="tx1"/>
          </a:solidFill>
          <a:latin typeface="Century Schoolbook" pitchFamily="18" charset="0"/>
          <a:cs typeface="Times New Roman" pitchFamily="18" charset="0"/>
        </a:defRPr>
      </a:lvl6pPr>
      <a:lvl7pPr marL="914400" algn="l" rtl="0" eaLnBrk="1" fontAlgn="base" hangingPunct="1">
        <a:spcBef>
          <a:spcPct val="0"/>
        </a:spcBef>
        <a:spcAft>
          <a:spcPct val="0"/>
        </a:spcAft>
        <a:defRPr sz="3200">
          <a:solidFill>
            <a:schemeClr val="tx1"/>
          </a:solidFill>
          <a:latin typeface="Century Schoolbook" pitchFamily="18" charset="0"/>
          <a:cs typeface="Times New Roman" pitchFamily="18" charset="0"/>
        </a:defRPr>
      </a:lvl7pPr>
      <a:lvl8pPr marL="1371600" algn="l" rtl="0" eaLnBrk="1" fontAlgn="base" hangingPunct="1">
        <a:spcBef>
          <a:spcPct val="0"/>
        </a:spcBef>
        <a:spcAft>
          <a:spcPct val="0"/>
        </a:spcAft>
        <a:defRPr sz="3200">
          <a:solidFill>
            <a:schemeClr val="tx1"/>
          </a:solidFill>
          <a:latin typeface="Century Schoolbook" pitchFamily="18" charset="0"/>
          <a:cs typeface="Times New Roman" pitchFamily="18" charset="0"/>
        </a:defRPr>
      </a:lvl8pPr>
      <a:lvl9pPr marL="1828800" algn="l" rtl="0" eaLnBrk="1" fontAlgn="base" hangingPunct="1">
        <a:spcBef>
          <a:spcPct val="0"/>
        </a:spcBef>
        <a:spcAft>
          <a:spcPct val="0"/>
        </a:spcAft>
        <a:defRPr sz="3200">
          <a:solidFill>
            <a:schemeClr val="tx1"/>
          </a:solidFill>
          <a:latin typeface="Century Schoolbook" pitchFamily="18" charset="0"/>
          <a:cs typeface="Times New Roman" pitchFamily="18"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0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16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16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16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16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16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7400" y="5781942"/>
            <a:ext cx="3067050" cy="999858"/>
          </a:xfrm>
          <a:prstGeom prst="rect">
            <a:avLst/>
          </a:prstGeom>
        </p:spPr>
      </p:pic>
      <p:sp>
        <p:nvSpPr>
          <p:cNvPr id="3" name="Title 2"/>
          <p:cNvSpPr>
            <a:spLocks noGrp="1"/>
          </p:cNvSpPr>
          <p:nvPr>
            <p:ph type="ctrTitle"/>
          </p:nvPr>
        </p:nvSpPr>
        <p:spPr/>
        <p:txBody>
          <a:bodyPr/>
          <a:lstStyle/>
          <a:p>
            <a:r>
              <a:rPr lang="en-US" dirty="0"/>
              <a:t>Department Assessment Plan and Results (DAPR) Reports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Relating to the AC Mission…</a:t>
            </a:r>
          </a:p>
        </p:txBody>
      </p:sp>
      <p:sp>
        <p:nvSpPr>
          <p:cNvPr id="5" name="Content Placeholder 4"/>
          <p:cNvSpPr>
            <a:spLocks noGrp="1"/>
          </p:cNvSpPr>
          <p:nvPr>
            <p:ph idx="1"/>
          </p:nvPr>
        </p:nvSpPr>
        <p:spPr/>
        <p:txBody>
          <a:bodyPr/>
          <a:lstStyle/>
          <a:p>
            <a:pPr marL="0" indent="0">
              <a:buNone/>
            </a:pPr>
            <a:r>
              <a:rPr lang="en-US" dirty="0" smtClean="0"/>
              <a:t>…</a:t>
            </a:r>
            <a:r>
              <a:rPr lang="en-US" dirty="0"/>
              <a:t>A student body of committed learners, actively involved in the programs of the college and in service to the greater community.</a:t>
            </a:r>
          </a:p>
          <a:p>
            <a:pPr marL="0" indent="0">
              <a:buNone/>
            </a:pPr>
            <a:endParaRPr lang="en-US" dirty="0" smtClean="0"/>
          </a:p>
          <a:p>
            <a:pPr marL="0" indent="0">
              <a:buNone/>
            </a:pPr>
            <a:r>
              <a:rPr lang="en-US" dirty="0" smtClean="0"/>
              <a:t>…A </a:t>
            </a:r>
            <a:r>
              <a:rPr lang="en-US" dirty="0"/>
              <a:t>climate of civility and respect that encourages free inquiry and the open expression of ideas</a:t>
            </a:r>
            <a:r>
              <a:rPr lang="en-US" dirty="0" smtClean="0"/>
              <a:t>.</a:t>
            </a:r>
          </a:p>
          <a:p>
            <a:pPr marL="0" indent="0">
              <a:buNone/>
            </a:pPr>
            <a:endParaRPr lang="en-US" dirty="0"/>
          </a:p>
          <a:p>
            <a:pPr marL="0" indent="0">
              <a:buNone/>
            </a:pPr>
            <a:r>
              <a:rPr lang="en-US" dirty="0" smtClean="0"/>
              <a:t>…</a:t>
            </a:r>
            <a:r>
              <a:rPr lang="en-US" dirty="0"/>
              <a:t>A non-sectarian education that fosters the exploration and development of values through an awareness of the world’s religious, philosophical, and cultural traditions.</a:t>
            </a:r>
          </a:p>
          <a:p>
            <a:pPr marL="0" indent="0">
              <a:buNone/>
            </a:pPr>
            <a:endParaRPr lang="en-US" dirty="0"/>
          </a:p>
          <a:p>
            <a:pPr marL="0" indent="0">
              <a:buNone/>
            </a:pPr>
            <a:endParaRPr lang="en-US" dirty="0"/>
          </a:p>
        </p:txBody>
      </p:sp>
      <p:sp>
        <p:nvSpPr>
          <p:cNvPr id="4" name="Content Placeholder 2"/>
          <p:cNvSpPr txBox="1">
            <a:spLocks/>
          </p:cNvSpPr>
          <p:nvPr/>
        </p:nvSpPr>
        <p:spPr>
          <a:xfrm>
            <a:off x="4724400" y="1304925"/>
            <a:ext cx="4024313" cy="4895850"/>
          </a:xfrm>
          <a:prstGeom prst="rect">
            <a:avLst/>
          </a:prstGeom>
        </p:spPr>
        <p:txBody>
          <a:bodyPr/>
          <a:lst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0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16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16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16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16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16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1600">
                <a:solidFill>
                  <a:schemeClr val="tx1"/>
                </a:solidFill>
                <a:latin typeface="+mn-lt"/>
                <a:cs typeface="+mn-cs"/>
              </a:defRPr>
            </a:lvl9pPr>
          </a:lstStyle>
          <a:p>
            <a:endParaRPr lang="en-US" sz="3600" kern="0" dirty="0"/>
          </a:p>
        </p:txBody>
      </p:sp>
    </p:spTree>
    <p:extLst>
      <p:ext uri="{BB962C8B-B14F-4D97-AF65-F5344CB8AC3E}">
        <p14:creationId xmlns:p14="http://schemas.microsoft.com/office/powerpoint/2010/main" val="3122192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Relating to the AC Mission…</a:t>
            </a:r>
          </a:p>
        </p:txBody>
      </p:sp>
      <p:sp>
        <p:nvSpPr>
          <p:cNvPr id="3" name="Content Placeholder 2"/>
          <p:cNvSpPr>
            <a:spLocks noGrp="1"/>
          </p:cNvSpPr>
          <p:nvPr>
            <p:ph idx="1"/>
          </p:nvPr>
        </p:nvSpPr>
        <p:spPr/>
        <p:txBody>
          <a:bodyPr/>
          <a:lstStyle/>
          <a:p>
            <a:pPr marL="0" indent="0">
              <a:buNone/>
            </a:pPr>
            <a:r>
              <a:rPr lang="en-US" dirty="0" smtClean="0"/>
              <a:t>…</a:t>
            </a:r>
            <a:r>
              <a:rPr lang="en-US" dirty="0"/>
              <a:t>The mission of Austin College is to educate students in the liberal arts and sciences in order to prepare them for rewarding careers and for full, engaged, and meaningful lives.</a:t>
            </a:r>
          </a:p>
          <a:p>
            <a:pPr marL="0" indent="0">
              <a:buNone/>
            </a:pPr>
            <a:endParaRPr lang="en-US" dirty="0"/>
          </a:p>
        </p:txBody>
      </p:sp>
    </p:spTree>
    <p:extLst>
      <p:ext uri="{BB962C8B-B14F-4D97-AF65-F5344CB8AC3E}">
        <p14:creationId xmlns:p14="http://schemas.microsoft.com/office/powerpoint/2010/main" val="1118421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Measures and Data Sources</a:t>
            </a:r>
            <a:endParaRPr lang="en-US" dirty="0"/>
          </a:p>
        </p:txBody>
      </p:sp>
      <p:sp>
        <p:nvSpPr>
          <p:cNvPr id="3" name="Content Placeholder 2"/>
          <p:cNvSpPr>
            <a:spLocks noGrp="1"/>
          </p:cNvSpPr>
          <p:nvPr>
            <p:ph idx="1"/>
          </p:nvPr>
        </p:nvSpPr>
        <p:spPr>
          <a:xfrm>
            <a:off x="685800" y="1219200"/>
            <a:ext cx="8062913" cy="5486400"/>
          </a:xfrm>
        </p:spPr>
        <p:txBody>
          <a:bodyPr/>
          <a:lstStyle/>
          <a:p>
            <a:r>
              <a:rPr lang="en-US" dirty="0" smtClean="0"/>
              <a:t>What </a:t>
            </a:r>
            <a:r>
              <a:rPr lang="en-US" u="sng" dirty="0" smtClean="0"/>
              <a:t>quantitative</a:t>
            </a:r>
            <a:r>
              <a:rPr lang="en-US" dirty="0" smtClean="0"/>
              <a:t> or </a:t>
            </a:r>
            <a:r>
              <a:rPr lang="en-US" u="sng" dirty="0" smtClean="0"/>
              <a:t>qualitative</a:t>
            </a:r>
            <a:r>
              <a:rPr lang="en-US" dirty="0" smtClean="0"/>
              <a:t> data do you have at your disposal to tell you how you are doing with your objective?</a:t>
            </a:r>
            <a:endParaRPr lang="en-US" dirty="0"/>
          </a:p>
          <a:p>
            <a:pPr marL="0" indent="0">
              <a:buNone/>
            </a:pPr>
            <a:endParaRPr lang="en-US" dirty="0"/>
          </a:p>
          <a:p>
            <a:pPr marL="0" indent="0">
              <a:buNone/>
            </a:pPr>
            <a:r>
              <a:rPr lang="en-US" u="sng" dirty="0" smtClean="0"/>
              <a:t>Quantitative</a:t>
            </a:r>
            <a:r>
              <a:rPr lang="en-US" dirty="0" smtClean="0"/>
              <a:t> measures = counting, ratings, something that can be captured numerically and summarized in tables, graphs, etc..</a:t>
            </a:r>
          </a:p>
          <a:p>
            <a:pPr marL="0" indent="0">
              <a:buNone/>
            </a:pPr>
            <a:r>
              <a:rPr lang="en-US" u="sng" dirty="0" smtClean="0"/>
              <a:t>Qualitative</a:t>
            </a:r>
            <a:r>
              <a:rPr lang="en-US" dirty="0" smtClean="0"/>
              <a:t> measures = thematic analysis of observations.</a:t>
            </a:r>
          </a:p>
          <a:p>
            <a:pPr marL="0" indent="0">
              <a:buNone/>
            </a:pPr>
            <a:endParaRPr lang="en-US" dirty="0"/>
          </a:p>
          <a:p>
            <a:pPr marL="0" indent="0">
              <a:buNone/>
            </a:pPr>
            <a:r>
              <a:rPr lang="en-US" dirty="0" smtClean="0"/>
              <a:t>Not all measures have to be numbers.  However, qualitative measures should be corroborated with some quantitative measures as well. </a:t>
            </a:r>
          </a:p>
        </p:txBody>
      </p:sp>
    </p:spTree>
    <p:extLst>
      <p:ext uri="{BB962C8B-B14F-4D97-AF65-F5344CB8AC3E}">
        <p14:creationId xmlns:p14="http://schemas.microsoft.com/office/powerpoint/2010/main" val="4194671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Measures and Data </a:t>
            </a:r>
            <a:r>
              <a:rPr lang="en-US" dirty="0" smtClean="0"/>
              <a:t>Sources, cont.</a:t>
            </a:r>
            <a:endParaRPr lang="en-US" dirty="0"/>
          </a:p>
        </p:txBody>
      </p:sp>
      <p:sp>
        <p:nvSpPr>
          <p:cNvPr id="3" name="Content Placeholder 2"/>
          <p:cNvSpPr>
            <a:spLocks noGrp="1"/>
          </p:cNvSpPr>
          <p:nvPr>
            <p:ph idx="1"/>
          </p:nvPr>
        </p:nvSpPr>
        <p:spPr/>
        <p:txBody>
          <a:bodyPr/>
          <a:lstStyle/>
          <a:p>
            <a:r>
              <a:rPr lang="en-US" dirty="0"/>
              <a:t>What are you trying to find out? Examples…</a:t>
            </a:r>
          </a:p>
          <a:p>
            <a:pPr lvl="1"/>
            <a:r>
              <a:rPr lang="en-US" dirty="0"/>
              <a:t>Changes in behavior</a:t>
            </a:r>
          </a:p>
          <a:p>
            <a:pPr lvl="1"/>
            <a:r>
              <a:rPr lang="en-US" dirty="0"/>
              <a:t>Attitude or satisfaction</a:t>
            </a:r>
          </a:p>
          <a:p>
            <a:pPr lvl="1"/>
            <a:r>
              <a:rPr lang="en-US" dirty="0"/>
              <a:t>Quality of interactions</a:t>
            </a:r>
          </a:p>
          <a:p>
            <a:pPr lvl="1"/>
            <a:r>
              <a:rPr lang="en-US" dirty="0"/>
              <a:t>Efficiency of processes</a:t>
            </a:r>
          </a:p>
          <a:p>
            <a:pPr lvl="1"/>
            <a:r>
              <a:rPr lang="en-US" dirty="0"/>
              <a:t>Number of people served or participating</a:t>
            </a:r>
          </a:p>
          <a:p>
            <a:r>
              <a:rPr lang="en-US" dirty="0"/>
              <a:t>Can measure something over time to see your impact over time or the impact of iterative changes.</a:t>
            </a:r>
          </a:p>
          <a:p>
            <a:r>
              <a:rPr lang="en-US" dirty="0"/>
              <a:t>Do you have standard data sources or need to develop a new data source?</a:t>
            </a:r>
          </a:p>
          <a:p>
            <a:endParaRPr lang="en-US" dirty="0"/>
          </a:p>
        </p:txBody>
      </p:sp>
    </p:spTree>
    <p:extLst>
      <p:ext uri="{BB962C8B-B14F-4D97-AF65-F5344CB8AC3E}">
        <p14:creationId xmlns:p14="http://schemas.microsoft.com/office/powerpoint/2010/main" val="77032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REGO-IR Example</a:t>
            </a:r>
            <a:endParaRPr lang="en-US" dirty="0"/>
          </a:p>
        </p:txBody>
      </p:sp>
      <p:sp>
        <p:nvSpPr>
          <p:cNvPr id="3" name="Content Placeholder 2"/>
          <p:cNvSpPr>
            <a:spLocks noGrp="1"/>
          </p:cNvSpPr>
          <p:nvPr>
            <p:ph idx="1"/>
          </p:nvPr>
        </p:nvSpPr>
        <p:spPr/>
        <p:txBody>
          <a:bodyPr/>
          <a:lstStyle/>
          <a:p>
            <a:pPr lvl="0"/>
            <a:r>
              <a:rPr lang="en-US" i="1" dirty="0"/>
              <a:t>Students will graduate within four years of entering Austin College.</a:t>
            </a:r>
          </a:p>
          <a:p>
            <a:pPr marL="0" indent="0">
              <a:buNone/>
            </a:pPr>
            <a:endParaRPr lang="en-US" dirty="0" smtClean="0"/>
          </a:p>
          <a:p>
            <a:pPr marL="0" indent="0">
              <a:buNone/>
            </a:pPr>
            <a:r>
              <a:rPr lang="en-US" dirty="0" smtClean="0"/>
              <a:t>Each year – number/percentage of students who graduated in 4 years compared within the context of their incoming cohort…in addition…</a:t>
            </a:r>
            <a:endParaRPr lang="en-US" dirty="0"/>
          </a:p>
          <a:p>
            <a:pPr marL="0" indent="0">
              <a:buNone/>
            </a:pPr>
            <a:r>
              <a:rPr lang="en-US" dirty="0" smtClean="0"/>
              <a:t>One year, we tracked the number of contacts we had with students and faculty to inform of status toward graduation.</a:t>
            </a:r>
          </a:p>
          <a:p>
            <a:pPr marL="0" indent="0">
              <a:buNone/>
            </a:pPr>
            <a:r>
              <a:rPr lang="en-US" dirty="0" smtClean="0"/>
              <a:t>Another year, we tracked the types of interventions to support graduation that REGO implemented for students.</a:t>
            </a:r>
            <a:endParaRPr lang="en-US" dirty="0"/>
          </a:p>
        </p:txBody>
      </p:sp>
    </p:spTree>
    <p:extLst>
      <p:ext uri="{BB962C8B-B14F-4D97-AF65-F5344CB8AC3E}">
        <p14:creationId xmlns:p14="http://schemas.microsoft.com/office/powerpoint/2010/main" val="34167593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6. Target(s) for Success</a:t>
            </a:r>
            <a:endParaRPr lang="en-US" sz="3600" dirty="0"/>
          </a:p>
        </p:txBody>
      </p:sp>
      <p:sp>
        <p:nvSpPr>
          <p:cNvPr id="3" name="Content Placeholder 2"/>
          <p:cNvSpPr>
            <a:spLocks noGrp="1"/>
          </p:cNvSpPr>
          <p:nvPr>
            <p:ph idx="1"/>
          </p:nvPr>
        </p:nvSpPr>
        <p:spPr/>
        <p:txBody>
          <a:bodyPr/>
          <a:lstStyle/>
          <a:p>
            <a:pPr marL="0" indent="0">
              <a:buNone/>
            </a:pPr>
            <a:r>
              <a:rPr lang="en-US" sz="2800" dirty="0" smtClean="0"/>
              <a:t>What level do you want to reach that will indicate you had an impact?</a:t>
            </a:r>
          </a:p>
          <a:p>
            <a:pPr marL="0" indent="0">
              <a:buNone/>
            </a:pPr>
            <a:endParaRPr lang="en-US" sz="2800" dirty="0"/>
          </a:p>
          <a:p>
            <a:pPr marL="0" indent="0">
              <a:buNone/>
            </a:pPr>
            <a:r>
              <a:rPr lang="en-US" sz="2800" dirty="0" smtClean="0"/>
              <a:t>X number of students participated</a:t>
            </a:r>
          </a:p>
          <a:p>
            <a:pPr marL="0" indent="0">
              <a:buNone/>
            </a:pPr>
            <a:r>
              <a:rPr lang="en-US" sz="2800" dirty="0" smtClean="0"/>
              <a:t>% of people satisfied or highly satisfied</a:t>
            </a:r>
          </a:p>
          <a:p>
            <a:pPr marL="0" indent="0">
              <a:buNone/>
            </a:pPr>
            <a:r>
              <a:rPr lang="en-US" sz="2800" dirty="0" smtClean="0"/>
              <a:t>Decrease/Increase in X behavior</a:t>
            </a:r>
          </a:p>
          <a:p>
            <a:pPr marL="0" indent="0">
              <a:buNone/>
            </a:pPr>
            <a:endParaRPr lang="en-US" sz="2800" dirty="0"/>
          </a:p>
          <a:p>
            <a:pPr marL="0" indent="0">
              <a:buNone/>
            </a:pPr>
            <a:r>
              <a:rPr lang="en-US" sz="2800" dirty="0" smtClean="0"/>
              <a:t>It is OK to set high standards and not meet them every time!</a:t>
            </a:r>
          </a:p>
        </p:txBody>
      </p:sp>
    </p:spTree>
    <p:extLst>
      <p:ext uri="{BB962C8B-B14F-4D97-AF65-F5344CB8AC3E}">
        <p14:creationId xmlns:p14="http://schemas.microsoft.com/office/powerpoint/2010/main" val="22229923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REGO-IR Example</a:t>
            </a:r>
            <a:endParaRPr lang="en-US" dirty="0"/>
          </a:p>
        </p:txBody>
      </p:sp>
      <p:sp>
        <p:nvSpPr>
          <p:cNvPr id="3" name="Content Placeholder 2"/>
          <p:cNvSpPr>
            <a:spLocks noGrp="1"/>
          </p:cNvSpPr>
          <p:nvPr>
            <p:ph idx="1"/>
          </p:nvPr>
        </p:nvSpPr>
        <p:spPr/>
        <p:txBody>
          <a:bodyPr/>
          <a:lstStyle/>
          <a:p>
            <a:r>
              <a:rPr lang="en-US" i="1" dirty="0"/>
              <a:t>Student transcripts will be sent out from our office within two business days of receipt of request.</a:t>
            </a:r>
            <a:endParaRPr lang="en-US" dirty="0"/>
          </a:p>
          <a:p>
            <a:pPr marL="0" indent="0">
              <a:buNone/>
            </a:pPr>
            <a:endParaRPr lang="en-US" dirty="0"/>
          </a:p>
          <a:p>
            <a:pPr marL="0" indent="0">
              <a:buNone/>
            </a:pPr>
            <a:r>
              <a:rPr lang="en-US" dirty="0"/>
              <a:t>Tracking the number of transcripts we send out in a given year and whether or not they were sent out within 2 business days of receipt of the </a:t>
            </a:r>
            <a:r>
              <a:rPr lang="en-US" dirty="0" smtClean="0"/>
              <a:t>request –quantitative measure.  </a:t>
            </a:r>
            <a:r>
              <a:rPr lang="en-US" dirty="0"/>
              <a:t>Barriers to timely distribution are being collected </a:t>
            </a:r>
            <a:r>
              <a:rPr lang="en-US" dirty="0" smtClean="0"/>
              <a:t>- qualitative measure.</a:t>
            </a:r>
            <a:endParaRPr lang="en-US" dirty="0"/>
          </a:p>
          <a:p>
            <a:pPr marL="0" indent="0">
              <a:buNone/>
            </a:pPr>
            <a:endParaRPr lang="en-US" sz="900" dirty="0" smtClean="0"/>
          </a:p>
          <a:p>
            <a:pPr marL="0" indent="0">
              <a:buNone/>
            </a:pPr>
            <a:r>
              <a:rPr lang="en-US" sz="2800" dirty="0" smtClean="0"/>
              <a:t>Target: 90% of transcripts will be sent out within 2 business days.</a:t>
            </a:r>
            <a:endParaRPr lang="en-US" sz="2800" dirty="0"/>
          </a:p>
        </p:txBody>
      </p:sp>
    </p:spTree>
    <p:extLst>
      <p:ext uri="{BB962C8B-B14F-4D97-AF65-F5344CB8AC3E}">
        <p14:creationId xmlns:p14="http://schemas.microsoft.com/office/powerpoint/2010/main" val="24302379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REGO-IR Example</a:t>
            </a:r>
            <a:endParaRPr lang="en-US" dirty="0"/>
          </a:p>
        </p:txBody>
      </p:sp>
      <p:sp>
        <p:nvSpPr>
          <p:cNvPr id="3" name="Content Placeholder 2"/>
          <p:cNvSpPr>
            <a:spLocks noGrp="1"/>
          </p:cNvSpPr>
          <p:nvPr>
            <p:ph idx="1"/>
          </p:nvPr>
        </p:nvSpPr>
        <p:spPr>
          <a:xfrm>
            <a:off x="1042988" y="1304924"/>
            <a:ext cx="7705725" cy="5172075"/>
          </a:xfrm>
        </p:spPr>
        <p:txBody>
          <a:bodyPr/>
          <a:lstStyle/>
          <a:p>
            <a:r>
              <a:rPr lang="en-US" i="1" dirty="0"/>
              <a:t>Students will graduate within four years of entering Austin College.</a:t>
            </a:r>
          </a:p>
          <a:p>
            <a:pPr marL="0" indent="0">
              <a:buNone/>
            </a:pPr>
            <a:endParaRPr lang="en-US" dirty="0" smtClean="0"/>
          </a:p>
          <a:p>
            <a:pPr marL="0" indent="0">
              <a:buNone/>
            </a:pPr>
            <a:r>
              <a:rPr lang="en-US" dirty="0" smtClean="0"/>
              <a:t>Tracking the interventions the REGO office employs to support graduation, such as petition for exceptions, communications to mentors warning of poor performance, tutoring connections for groups of students struggling, individualized interdisciplinary majors and minors, etc.</a:t>
            </a:r>
          </a:p>
          <a:p>
            <a:pPr marL="0" indent="0">
              <a:buNone/>
            </a:pPr>
            <a:endParaRPr lang="en-US" dirty="0"/>
          </a:p>
          <a:p>
            <a:pPr marL="0" indent="0">
              <a:buNone/>
            </a:pPr>
            <a:r>
              <a:rPr lang="en-US" dirty="0" smtClean="0"/>
              <a:t>Target: At least 50% of the students who are at-risk of timely graduation graduate on time.</a:t>
            </a:r>
            <a:endParaRPr lang="en-US" dirty="0"/>
          </a:p>
        </p:txBody>
      </p:sp>
    </p:spTree>
    <p:extLst>
      <p:ext uri="{BB962C8B-B14F-4D97-AF65-F5344CB8AC3E}">
        <p14:creationId xmlns:p14="http://schemas.microsoft.com/office/powerpoint/2010/main" val="39662907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DAPR: The </a:t>
            </a:r>
            <a:r>
              <a:rPr lang="en-US" dirty="0" smtClean="0"/>
              <a:t>Back </a:t>
            </a:r>
            <a:r>
              <a:rPr lang="en-US" dirty="0"/>
              <a:t>End</a:t>
            </a:r>
          </a:p>
        </p:txBody>
      </p:sp>
      <p:pic>
        <p:nvPicPr>
          <p:cNvPr id="4" name="Content Placeholder 3"/>
          <p:cNvPicPr>
            <a:picLocks noGrp="1" noChangeAspect="1"/>
          </p:cNvPicPr>
          <p:nvPr>
            <p:ph idx="1"/>
          </p:nvPr>
        </p:nvPicPr>
        <p:blipFill>
          <a:blip r:embed="rId3"/>
          <a:stretch>
            <a:fillRect/>
          </a:stretch>
        </p:blipFill>
        <p:spPr>
          <a:xfrm>
            <a:off x="1042988" y="1661565"/>
            <a:ext cx="7705725" cy="4182569"/>
          </a:xfrm>
          <a:prstGeom prst="rect">
            <a:avLst/>
          </a:prstGeom>
        </p:spPr>
      </p:pic>
    </p:spTree>
    <p:extLst>
      <p:ext uri="{BB962C8B-B14F-4D97-AF65-F5344CB8AC3E}">
        <p14:creationId xmlns:p14="http://schemas.microsoft.com/office/powerpoint/2010/main" val="22466037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Results of the Assessment</a:t>
            </a:r>
            <a:endParaRPr lang="en-US" dirty="0"/>
          </a:p>
        </p:txBody>
      </p:sp>
      <p:sp>
        <p:nvSpPr>
          <p:cNvPr id="3" name="Content Placeholder 2"/>
          <p:cNvSpPr>
            <a:spLocks noGrp="1"/>
          </p:cNvSpPr>
          <p:nvPr>
            <p:ph idx="1"/>
          </p:nvPr>
        </p:nvSpPr>
        <p:spPr>
          <a:xfrm>
            <a:off x="304800" y="1304925"/>
            <a:ext cx="8443913" cy="4895850"/>
          </a:xfrm>
        </p:spPr>
        <p:txBody>
          <a:bodyPr/>
          <a:lstStyle/>
          <a:p>
            <a:pPr lvl="1"/>
            <a:r>
              <a:rPr lang="en-US" sz="2800" dirty="0" smtClean="0"/>
              <a:t> Summarize your data to tell your story.</a:t>
            </a:r>
          </a:p>
          <a:p>
            <a:pPr lvl="1"/>
            <a:r>
              <a:rPr lang="en-US" sz="2800" dirty="0"/>
              <a:t> </a:t>
            </a:r>
            <a:r>
              <a:rPr lang="en-US" sz="2800" dirty="0" smtClean="0"/>
              <a:t>Be sure you address the Target for Success that you set.</a:t>
            </a:r>
          </a:p>
          <a:p>
            <a:pPr lvl="1"/>
            <a:r>
              <a:rPr lang="en-US" sz="2800" dirty="0"/>
              <a:t> </a:t>
            </a:r>
            <a:r>
              <a:rPr lang="en-US" sz="2800" dirty="0" smtClean="0"/>
              <a:t>Highlight things that surprised you and study those in your next assessment cycle.</a:t>
            </a:r>
          </a:p>
          <a:p>
            <a:pPr lvl="1"/>
            <a:r>
              <a:rPr lang="en-US" sz="2800" dirty="0" smtClean="0"/>
              <a:t>OK to assessment for multiple years or periodically</a:t>
            </a:r>
          </a:p>
          <a:p>
            <a:pPr lvl="1"/>
            <a:r>
              <a:rPr lang="en-US" sz="2800" dirty="0"/>
              <a:t> </a:t>
            </a:r>
            <a:r>
              <a:rPr lang="en-US" sz="2800" b="1" dirty="0" smtClean="0"/>
              <a:t>Remember!  It is not about what results you get but that you are using them!</a:t>
            </a:r>
          </a:p>
        </p:txBody>
      </p:sp>
    </p:spTree>
    <p:extLst>
      <p:ext uri="{BB962C8B-B14F-4D97-AF65-F5344CB8AC3E}">
        <p14:creationId xmlns:p14="http://schemas.microsoft.com/office/powerpoint/2010/main" val="2237828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DAPR: The Front End</a:t>
            </a:r>
            <a:endParaRPr lang="en-US" dirty="0"/>
          </a:p>
        </p:txBody>
      </p:sp>
      <p:pic>
        <p:nvPicPr>
          <p:cNvPr id="5" name="Picture 4"/>
          <p:cNvPicPr>
            <a:picLocks noChangeAspect="1"/>
          </p:cNvPicPr>
          <p:nvPr/>
        </p:nvPicPr>
        <p:blipFill>
          <a:blip r:embed="rId3"/>
          <a:stretch>
            <a:fillRect/>
          </a:stretch>
        </p:blipFill>
        <p:spPr>
          <a:xfrm>
            <a:off x="685800" y="1828800"/>
            <a:ext cx="7810500" cy="4324350"/>
          </a:xfrm>
          <a:prstGeom prst="rect">
            <a:avLst/>
          </a:prstGeom>
        </p:spPr>
      </p:pic>
    </p:spTree>
    <p:extLst>
      <p:ext uri="{BB962C8B-B14F-4D97-AF65-F5344CB8AC3E}">
        <p14:creationId xmlns:p14="http://schemas.microsoft.com/office/powerpoint/2010/main" val="41536135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2988" y="296047"/>
            <a:ext cx="7705725" cy="863600"/>
          </a:xfrm>
        </p:spPr>
        <p:txBody>
          <a:bodyPr/>
          <a:lstStyle/>
          <a:p>
            <a:r>
              <a:rPr lang="en-US" dirty="0" smtClean="0"/>
              <a:t>8. Conclusion</a:t>
            </a:r>
            <a:endParaRPr lang="en-US" dirty="0"/>
          </a:p>
        </p:txBody>
      </p:sp>
      <p:sp>
        <p:nvSpPr>
          <p:cNvPr id="3" name="Content Placeholder 2"/>
          <p:cNvSpPr>
            <a:spLocks noGrp="1"/>
          </p:cNvSpPr>
          <p:nvPr>
            <p:ph idx="1"/>
          </p:nvPr>
        </p:nvSpPr>
        <p:spPr/>
        <p:txBody>
          <a:bodyPr/>
          <a:lstStyle/>
          <a:p>
            <a:pPr marL="0" indent="0">
              <a:buNone/>
            </a:pPr>
            <a:r>
              <a:rPr lang="en-US" sz="3800" dirty="0" smtClean="0"/>
              <a:t>Yes</a:t>
            </a:r>
          </a:p>
          <a:p>
            <a:pPr marL="0" indent="0">
              <a:buNone/>
            </a:pPr>
            <a:r>
              <a:rPr lang="en-US" sz="3800" dirty="0" smtClean="0"/>
              <a:t>No</a:t>
            </a:r>
          </a:p>
          <a:p>
            <a:pPr marL="0" indent="0">
              <a:buNone/>
            </a:pPr>
            <a:r>
              <a:rPr lang="en-US" sz="3800" dirty="0" smtClean="0"/>
              <a:t>Partially</a:t>
            </a:r>
          </a:p>
          <a:p>
            <a:pPr marL="857250" lvl="1" indent="-457200"/>
            <a:r>
              <a:rPr lang="en-US" sz="3400" dirty="0" smtClean="0"/>
              <a:t>OK if multiple targets and only met some of them</a:t>
            </a:r>
          </a:p>
          <a:p>
            <a:pPr marL="857250" lvl="1" indent="-457200"/>
            <a:r>
              <a:rPr lang="en-US" sz="3400" dirty="0" smtClean="0"/>
              <a:t>OK if had multiple measures and received some conflicting results.</a:t>
            </a:r>
            <a:endParaRPr lang="en-US" sz="3400" dirty="0"/>
          </a:p>
        </p:txBody>
      </p:sp>
    </p:spTree>
    <p:extLst>
      <p:ext uri="{BB962C8B-B14F-4D97-AF65-F5344CB8AC3E}">
        <p14:creationId xmlns:p14="http://schemas.microsoft.com/office/powerpoint/2010/main" val="19214751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  Discussion: Closing the Loop</a:t>
            </a:r>
            <a:endParaRPr lang="en-US" dirty="0"/>
          </a:p>
        </p:txBody>
      </p:sp>
      <p:sp>
        <p:nvSpPr>
          <p:cNvPr id="4" name="Content Placeholder 3"/>
          <p:cNvSpPr>
            <a:spLocks noGrp="1"/>
          </p:cNvSpPr>
          <p:nvPr>
            <p:ph idx="1"/>
          </p:nvPr>
        </p:nvSpPr>
        <p:spPr/>
        <p:txBody>
          <a:bodyPr/>
          <a:lstStyle/>
          <a:p>
            <a:pPr marL="0" indent="0">
              <a:buNone/>
            </a:pPr>
            <a:r>
              <a:rPr lang="en-US" dirty="0" smtClean="0"/>
              <a:t>CRITICAL ASPECT FOR SACSCOC!...and for anyone who is seeking to make informed decisions.</a:t>
            </a:r>
          </a:p>
          <a:p>
            <a:pPr marL="0" indent="0">
              <a:buNone/>
            </a:pPr>
            <a:endParaRPr lang="en-US" dirty="0"/>
          </a:p>
          <a:p>
            <a:pPr marL="0" indent="0">
              <a:buNone/>
            </a:pPr>
            <a:r>
              <a:rPr lang="en-US" dirty="0" smtClean="0"/>
              <a:t>Successes</a:t>
            </a:r>
          </a:p>
          <a:p>
            <a:pPr marL="0" indent="0">
              <a:buNone/>
            </a:pPr>
            <a:endParaRPr lang="en-US" dirty="0"/>
          </a:p>
          <a:p>
            <a:pPr marL="0" indent="0">
              <a:buNone/>
            </a:pPr>
            <a:r>
              <a:rPr lang="en-US" dirty="0" smtClean="0"/>
              <a:t>Concerns</a:t>
            </a:r>
          </a:p>
          <a:p>
            <a:pPr marL="0" indent="0">
              <a:buNone/>
            </a:pPr>
            <a:endParaRPr lang="en-US" dirty="0"/>
          </a:p>
          <a:p>
            <a:pPr marL="0" indent="0">
              <a:buNone/>
            </a:pPr>
            <a:r>
              <a:rPr lang="en-US" dirty="0" smtClean="0"/>
              <a:t>Changes to Consider for the Future</a:t>
            </a:r>
          </a:p>
          <a:p>
            <a:pPr marL="0" indent="0">
              <a:buNone/>
            </a:pPr>
            <a:endParaRPr lang="en-US" dirty="0"/>
          </a:p>
          <a:p>
            <a:pPr marL="0" indent="0">
              <a:buNone/>
            </a:pPr>
            <a:r>
              <a:rPr lang="en-US" dirty="0" smtClean="0"/>
              <a:t>Resources Needed for Changes (if needed)</a:t>
            </a:r>
            <a:endParaRPr lang="en-US" dirty="0"/>
          </a:p>
        </p:txBody>
      </p:sp>
      <p:sp>
        <p:nvSpPr>
          <p:cNvPr id="3" name="Content Placeholder 2"/>
          <p:cNvSpPr txBox="1">
            <a:spLocks/>
          </p:cNvSpPr>
          <p:nvPr/>
        </p:nvSpPr>
        <p:spPr>
          <a:xfrm>
            <a:off x="1042988" y="1304925"/>
            <a:ext cx="7705725" cy="4895850"/>
          </a:xfrm>
          <a:prstGeom prst="rect">
            <a:avLst/>
          </a:prstGeom>
        </p:spPr>
        <p:txBody>
          <a:bodyPr/>
          <a:lst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0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16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16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16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16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16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1600">
                <a:solidFill>
                  <a:schemeClr val="tx1"/>
                </a:solidFill>
                <a:latin typeface="+mn-lt"/>
                <a:cs typeface="+mn-cs"/>
              </a:defRPr>
            </a:lvl9pPr>
          </a:lstStyle>
          <a:p>
            <a:pPr lvl="1"/>
            <a:endParaRPr lang="en-US" sz="2800" kern="0" dirty="0" smtClean="0"/>
          </a:p>
        </p:txBody>
      </p:sp>
    </p:spTree>
    <p:extLst>
      <p:ext uri="{BB962C8B-B14F-4D97-AF65-F5344CB8AC3E}">
        <p14:creationId xmlns:p14="http://schemas.microsoft.com/office/powerpoint/2010/main" val="23335103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General Timeline</a:t>
            </a:r>
            <a:endParaRPr lang="en-US" dirty="0"/>
          </a:p>
        </p:txBody>
      </p:sp>
      <p:sp>
        <p:nvSpPr>
          <p:cNvPr id="9" name="Content Placeholder 8"/>
          <p:cNvSpPr>
            <a:spLocks noGrp="1"/>
          </p:cNvSpPr>
          <p:nvPr>
            <p:ph sz="half" idx="1"/>
          </p:nvPr>
        </p:nvSpPr>
        <p:spPr/>
        <p:txBody>
          <a:bodyPr/>
          <a:lstStyle/>
          <a:p>
            <a:pPr marL="0" indent="0">
              <a:buNone/>
            </a:pPr>
            <a:r>
              <a:rPr lang="en-US" u="sng" dirty="0" smtClean="0"/>
              <a:t>Previous AY DAPR</a:t>
            </a:r>
          </a:p>
          <a:p>
            <a:r>
              <a:rPr lang="en-US" dirty="0" smtClean="0"/>
              <a:t>Full report due to VP in second week of September</a:t>
            </a:r>
          </a:p>
          <a:p>
            <a:endParaRPr lang="en-US" dirty="0"/>
          </a:p>
          <a:p>
            <a:r>
              <a:rPr lang="en-US" dirty="0" smtClean="0"/>
              <a:t>VP Reviews</a:t>
            </a:r>
          </a:p>
          <a:p>
            <a:endParaRPr lang="en-US" dirty="0"/>
          </a:p>
          <a:p>
            <a:r>
              <a:rPr lang="en-US" dirty="0" smtClean="0"/>
              <a:t>VP submits to REGO-IR end of September </a:t>
            </a:r>
            <a:endParaRPr lang="en-US" dirty="0"/>
          </a:p>
        </p:txBody>
      </p:sp>
      <p:sp>
        <p:nvSpPr>
          <p:cNvPr id="10" name="Content Placeholder 9"/>
          <p:cNvSpPr>
            <a:spLocks noGrp="1"/>
          </p:cNvSpPr>
          <p:nvPr>
            <p:ph sz="half" idx="2"/>
          </p:nvPr>
        </p:nvSpPr>
        <p:spPr>
          <a:xfrm>
            <a:off x="4972050" y="1333757"/>
            <a:ext cx="3776663" cy="4895850"/>
          </a:xfrm>
        </p:spPr>
        <p:txBody>
          <a:bodyPr/>
          <a:lstStyle/>
          <a:p>
            <a:pPr marL="0" indent="0">
              <a:buNone/>
            </a:pPr>
            <a:r>
              <a:rPr lang="en-US" dirty="0" smtClean="0"/>
              <a:t>   </a:t>
            </a:r>
            <a:r>
              <a:rPr lang="en-US" u="sng" dirty="0" smtClean="0"/>
              <a:t>Current AY DAPR </a:t>
            </a:r>
            <a:endParaRPr lang="en-US" dirty="0" smtClean="0"/>
          </a:p>
          <a:p>
            <a:r>
              <a:rPr lang="en-US" dirty="0" smtClean="0"/>
              <a:t>Launch email in August</a:t>
            </a:r>
          </a:p>
          <a:p>
            <a:r>
              <a:rPr lang="en-US" dirty="0" smtClean="0"/>
              <a:t>Mid-September work on items 1-6 of current DAPR</a:t>
            </a:r>
          </a:p>
          <a:p>
            <a:r>
              <a:rPr lang="en-US" dirty="0" smtClean="0"/>
              <a:t>Activities and data collection</a:t>
            </a:r>
          </a:p>
          <a:p>
            <a:r>
              <a:rPr lang="en-US" dirty="0" smtClean="0"/>
              <a:t>Reminder from REGO-IR July</a:t>
            </a:r>
            <a:endParaRPr lang="en-US" dirty="0"/>
          </a:p>
        </p:txBody>
      </p:sp>
      <p:sp>
        <p:nvSpPr>
          <p:cNvPr id="21" name="Left Arrow 20"/>
          <p:cNvSpPr/>
          <p:nvPr/>
        </p:nvSpPr>
        <p:spPr bwMode="auto">
          <a:xfrm rot="3910905">
            <a:off x="3282068" y="3821081"/>
            <a:ext cx="2618146" cy="594036"/>
          </a:xfrm>
          <a:prstGeom prst="lef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2242228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Core Department Functions</a:t>
            </a:r>
            <a:endParaRPr lang="en-US" dirty="0"/>
          </a:p>
        </p:txBody>
      </p:sp>
      <p:sp>
        <p:nvSpPr>
          <p:cNvPr id="3" name="Content Placeholder 2"/>
          <p:cNvSpPr>
            <a:spLocks noGrp="1"/>
          </p:cNvSpPr>
          <p:nvPr>
            <p:ph sz="half" idx="1"/>
          </p:nvPr>
        </p:nvSpPr>
        <p:spPr>
          <a:xfrm>
            <a:off x="1042988" y="1304925"/>
            <a:ext cx="7262812" cy="4895850"/>
          </a:xfrm>
        </p:spPr>
        <p:txBody>
          <a:bodyPr/>
          <a:lstStyle/>
          <a:p>
            <a:r>
              <a:rPr lang="en-US" dirty="0" smtClean="0"/>
              <a:t>List 3-5 mission critical functions that your department performs and is the reason for existence.</a:t>
            </a:r>
          </a:p>
          <a:p>
            <a:endParaRPr lang="en-US" dirty="0"/>
          </a:p>
          <a:p>
            <a:r>
              <a:rPr lang="en-US" dirty="0"/>
              <a:t>These functions may come from your mission statement depending on how specific you were in your mission.</a:t>
            </a:r>
          </a:p>
          <a:p>
            <a:pPr marL="0" indent="0">
              <a:buNone/>
            </a:pPr>
            <a:endParaRPr lang="en-US" dirty="0" smtClean="0"/>
          </a:p>
          <a:p>
            <a:r>
              <a:rPr lang="en-US" dirty="0"/>
              <a:t>Your department assessment should rise out of these core functions.</a:t>
            </a:r>
          </a:p>
          <a:p>
            <a:endParaRPr lang="en-US" dirty="0" smtClean="0"/>
          </a:p>
          <a:p>
            <a:pPr marL="0" indent="0">
              <a:buNone/>
            </a:pPr>
            <a:endParaRPr lang="en-US" dirty="0" smtClean="0"/>
          </a:p>
        </p:txBody>
      </p:sp>
    </p:spTree>
    <p:extLst>
      <p:ext uri="{BB962C8B-B14F-4D97-AF65-F5344CB8AC3E}">
        <p14:creationId xmlns:p14="http://schemas.microsoft.com/office/powerpoint/2010/main" val="1841975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REGO-IR Example</a:t>
            </a:r>
            <a:endParaRPr lang="en-US" dirty="0"/>
          </a:p>
        </p:txBody>
      </p:sp>
      <p:sp>
        <p:nvSpPr>
          <p:cNvPr id="3" name="Content Placeholder 2"/>
          <p:cNvSpPr>
            <a:spLocks noGrp="1"/>
          </p:cNvSpPr>
          <p:nvPr>
            <p:ph idx="1"/>
          </p:nvPr>
        </p:nvSpPr>
        <p:spPr/>
        <p:txBody>
          <a:bodyPr/>
          <a:lstStyle/>
          <a:p>
            <a:pPr marL="457200" lvl="0" indent="-457200">
              <a:buFont typeface="+mj-lt"/>
              <a:buAutoNum type="arabicPeriod"/>
            </a:pPr>
            <a:r>
              <a:rPr lang="en-US" sz="2000" i="1" dirty="0"/>
              <a:t>Maintains the official student educational records for Austin College and communication of pertinent record information with need-to-know and permissible parties.</a:t>
            </a:r>
            <a:endParaRPr lang="en-US" sz="2000" dirty="0"/>
          </a:p>
          <a:p>
            <a:pPr marL="457200" lvl="0" indent="-457200">
              <a:buFont typeface="+mj-lt"/>
              <a:buAutoNum type="arabicPeriod"/>
            </a:pPr>
            <a:r>
              <a:rPr lang="en-US" sz="2000" i="1" dirty="0"/>
              <a:t>Serves to support the progress and graduation of students at Austin College by monitoring and communicating issues related to progress to degree and graduation requirements to students, faculty, and staff related to a particular student case.</a:t>
            </a:r>
            <a:endParaRPr lang="en-US" sz="2000" dirty="0"/>
          </a:p>
          <a:p>
            <a:pPr marL="457200" lvl="0" indent="-457200">
              <a:buFont typeface="+mj-lt"/>
              <a:buAutoNum type="arabicPeriod"/>
            </a:pPr>
            <a:r>
              <a:rPr lang="en-US" sz="2000" i="1" dirty="0"/>
              <a:t>Develops the course schedule and supports student registration into classes.</a:t>
            </a:r>
            <a:endParaRPr lang="en-US" sz="2000" dirty="0"/>
          </a:p>
          <a:p>
            <a:pPr marL="457200" lvl="0" indent="-457200">
              <a:buFont typeface="+mj-lt"/>
              <a:buAutoNum type="arabicPeriod"/>
            </a:pPr>
            <a:r>
              <a:rPr lang="en-US" sz="2000" i="1" dirty="0"/>
              <a:t>Implements and monitors the process and procedures to fulfill and comply with college, state and federal requirements.</a:t>
            </a:r>
            <a:endParaRPr lang="en-US" sz="2000" dirty="0"/>
          </a:p>
          <a:p>
            <a:pPr marL="457200" lvl="0" indent="-457200">
              <a:buFont typeface="+mj-lt"/>
              <a:buAutoNum type="arabicPeriod"/>
            </a:pPr>
            <a:r>
              <a:rPr lang="en-US" sz="2000" i="1" dirty="0"/>
              <a:t>Practices and maintains high data and student educational records integrity standards for the college.</a:t>
            </a:r>
            <a:endParaRPr lang="en-US" sz="2000" dirty="0"/>
          </a:p>
          <a:p>
            <a:pPr marL="0" indent="0">
              <a:buNone/>
            </a:pPr>
            <a:endParaRPr lang="en-US" dirty="0"/>
          </a:p>
        </p:txBody>
      </p:sp>
    </p:spTree>
    <p:extLst>
      <p:ext uri="{BB962C8B-B14F-4D97-AF65-F5344CB8AC3E}">
        <p14:creationId xmlns:p14="http://schemas.microsoft.com/office/powerpoint/2010/main" val="2987368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Assessment Objective</a:t>
            </a:r>
            <a:endParaRPr lang="en-US" dirty="0"/>
          </a:p>
        </p:txBody>
      </p:sp>
      <p:sp>
        <p:nvSpPr>
          <p:cNvPr id="3" name="Content Placeholder 2"/>
          <p:cNvSpPr>
            <a:spLocks noGrp="1"/>
          </p:cNvSpPr>
          <p:nvPr>
            <p:ph idx="1"/>
          </p:nvPr>
        </p:nvSpPr>
        <p:spPr/>
        <p:txBody>
          <a:bodyPr/>
          <a:lstStyle/>
          <a:p>
            <a:r>
              <a:rPr lang="en-US" dirty="0" smtClean="0"/>
              <a:t>What thoughts, feelings, or behavior do you want to impact as a result of your department’s actions?</a:t>
            </a:r>
          </a:p>
          <a:p>
            <a:pPr marL="0" indent="0">
              <a:buNone/>
            </a:pPr>
            <a:endParaRPr lang="en-US" dirty="0" smtClean="0"/>
          </a:p>
          <a:p>
            <a:r>
              <a:rPr lang="en-US" dirty="0" smtClean="0"/>
              <a:t>Assessment objectives can be used multiple years in a row…but may use different methods of measurement or different interventions to impact.</a:t>
            </a:r>
            <a:endParaRPr lang="en-US" dirty="0"/>
          </a:p>
        </p:txBody>
      </p:sp>
    </p:spTree>
    <p:extLst>
      <p:ext uri="{BB962C8B-B14F-4D97-AF65-F5344CB8AC3E}">
        <p14:creationId xmlns:p14="http://schemas.microsoft.com/office/powerpoint/2010/main" val="3466739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REGO-IR Examples</a:t>
            </a:r>
            <a:endParaRPr lang="en-US" dirty="0"/>
          </a:p>
        </p:txBody>
      </p:sp>
      <p:sp>
        <p:nvSpPr>
          <p:cNvPr id="3" name="Content Placeholder 2"/>
          <p:cNvSpPr>
            <a:spLocks noGrp="1"/>
          </p:cNvSpPr>
          <p:nvPr>
            <p:ph idx="1"/>
          </p:nvPr>
        </p:nvSpPr>
        <p:spPr/>
        <p:txBody>
          <a:bodyPr/>
          <a:lstStyle/>
          <a:p>
            <a:pPr lvl="0"/>
            <a:r>
              <a:rPr lang="en-US" i="1" dirty="0"/>
              <a:t>Student transcripts will be sent out from our office within two business days of receipt of request</a:t>
            </a:r>
            <a:r>
              <a:rPr lang="en-US" i="1" dirty="0" smtClean="0"/>
              <a:t>.</a:t>
            </a:r>
          </a:p>
          <a:p>
            <a:pPr lvl="0"/>
            <a:endParaRPr lang="en-US" dirty="0" smtClean="0"/>
          </a:p>
          <a:p>
            <a:pPr lvl="0"/>
            <a:r>
              <a:rPr lang="en-US" i="1" dirty="0" smtClean="0"/>
              <a:t>Students </a:t>
            </a:r>
            <a:r>
              <a:rPr lang="en-US" i="1" dirty="0"/>
              <a:t>will graduate within four years of entering Austin College</a:t>
            </a:r>
            <a:r>
              <a:rPr lang="en-US" i="1" dirty="0" smtClean="0"/>
              <a:t>.</a:t>
            </a:r>
          </a:p>
          <a:p>
            <a:pPr marL="0" lvl="0" indent="0">
              <a:buNone/>
            </a:pPr>
            <a:endParaRPr lang="en-US" dirty="0"/>
          </a:p>
          <a:p>
            <a:pPr lvl="0"/>
            <a:r>
              <a:rPr lang="en-US" i="1" dirty="0"/>
              <a:t>Alumni student information will be imported into Colleague and digitized for campus-wide use.</a:t>
            </a:r>
            <a:endParaRPr lang="en-US" dirty="0"/>
          </a:p>
          <a:p>
            <a:endParaRPr lang="en-US" dirty="0"/>
          </a:p>
        </p:txBody>
      </p:sp>
    </p:spTree>
    <p:extLst>
      <p:ext uri="{BB962C8B-B14F-4D97-AF65-F5344CB8AC3E}">
        <p14:creationId xmlns:p14="http://schemas.microsoft.com/office/powerpoint/2010/main" val="2652688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(a). Related Core Function(s)</a:t>
            </a:r>
            <a:endParaRPr lang="en-US" dirty="0"/>
          </a:p>
        </p:txBody>
      </p:sp>
      <p:sp>
        <p:nvSpPr>
          <p:cNvPr id="3" name="Content Placeholder 2"/>
          <p:cNvSpPr>
            <a:spLocks noGrp="1"/>
          </p:cNvSpPr>
          <p:nvPr>
            <p:ph idx="1"/>
          </p:nvPr>
        </p:nvSpPr>
        <p:spPr/>
        <p:txBody>
          <a:bodyPr/>
          <a:lstStyle/>
          <a:p>
            <a:pPr marL="0" indent="0">
              <a:buNone/>
            </a:pPr>
            <a:r>
              <a:rPr lang="en-US" dirty="0" smtClean="0"/>
              <a:t>(a) Relating it to core functions…if you cannot relate an objective to a core function, why are you assessing it?</a:t>
            </a:r>
          </a:p>
          <a:p>
            <a:pPr marL="0" indent="0">
              <a:buNone/>
            </a:pPr>
            <a:endParaRPr lang="en-US" dirty="0" smtClean="0"/>
          </a:p>
          <a:p>
            <a:pPr marL="0" indent="0">
              <a:buNone/>
            </a:pPr>
            <a:r>
              <a:rPr lang="en-US" i="1" dirty="0" smtClean="0"/>
              <a:t>Ex. Alumni </a:t>
            </a:r>
            <a:r>
              <a:rPr lang="en-US" i="1" dirty="0"/>
              <a:t>student information will be imported into Colleague and digitized for campus-wide use.</a:t>
            </a:r>
            <a:endParaRPr lang="en-US" dirty="0"/>
          </a:p>
          <a:p>
            <a:pPr marL="0" indent="0">
              <a:buNone/>
            </a:pPr>
            <a:endParaRPr lang="en-US" dirty="0" smtClean="0"/>
          </a:p>
          <a:p>
            <a:pPr marL="0" indent="0">
              <a:buNone/>
            </a:pPr>
            <a:r>
              <a:rPr lang="en-US" dirty="0" smtClean="0"/>
              <a:t>Relates to core functions 1 and 5. Current paper files are being digitized for better records retention and security. Also data about student prior to SIS implementation is needed by other offices, i.e. I.A.</a:t>
            </a:r>
            <a:endParaRPr lang="en-US" dirty="0"/>
          </a:p>
        </p:txBody>
      </p:sp>
    </p:spTree>
    <p:extLst>
      <p:ext uri="{BB962C8B-B14F-4D97-AF65-F5344CB8AC3E}">
        <p14:creationId xmlns:p14="http://schemas.microsoft.com/office/powerpoint/2010/main" val="2205837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4 (b). How the Assessment Objective Support the Austin College Mission</a:t>
            </a:r>
            <a:endParaRPr lang="en-US" sz="2800" dirty="0"/>
          </a:p>
        </p:txBody>
      </p:sp>
      <p:sp>
        <p:nvSpPr>
          <p:cNvPr id="3" name="Content Placeholder 2"/>
          <p:cNvSpPr>
            <a:spLocks noGrp="1"/>
          </p:cNvSpPr>
          <p:nvPr>
            <p:ph idx="1"/>
          </p:nvPr>
        </p:nvSpPr>
        <p:spPr/>
        <p:txBody>
          <a:bodyPr/>
          <a:lstStyle/>
          <a:p>
            <a:pPr marL="0" indent="0">
              <a:buNone/>
            </a:pPr>
            <a:r>
              <a:rPr lang="en-US" dirty="0" smtClean="0"/>
              <a:t>Simple explanation how the objective supports the AC mission.</a:t>
            </a:r>
          </a:p>
          <a:p>
            <a:pPr marL="0" indent="0">
              <a:buNone/>
            </a:pPr>
            <a:endParaRPr lang="en-US" dirty="0"/>
          </a:p>
          <a:p>
            <a:pPr marL="0" indent="0">
              <a:buNone/>
            </a:pPr>
            <a:r>
              <a:rPr lang="en-US" dirty="0" smtClean="0"/>
              <a:t>Refer up to the mission statement…</a:t>
            </a:r>
          </a:p>
          <a:p>
            <a:pPr marL="0" indent="0">
              <a:buNone/>
            </a:pPr>
            <a:endParaRPr lang="en-US" dirty="0"/>
          </a:p>
          <a:p>
            <a:pPr marL="0" indent="0">
              <a:buNone/>
            </a:pPr>
            <a:r>
              <a:rPr lang="en-US" dirty="0" smtClean="0"/>
              <a:t>REGO-IR Example</a:t>
            </a:r>
          </a:p>
          <a:p>
            <a:pPr marL="0" indent="0">
              <a:buNone/>
            </a:pPr>
            <a:endParaRPr lang="en-US" dirty="0"/>
          </a:p>
          <a:p>
            <a:pPr marL="0" indent="0">
              <a:buNone/>
            </a:pPr>
            <a:r>
              <a:rPr lang="en-US" dirty="0"/>
              <a:t>The mission of Austin College is to educate students in the liberal arts and sciences in order to prepare them for rewarding careers and for full, engaged, and meaningful lives.</a:t>
            </a:r>
          </a:p>
          <a:p>
            <a:pPr marL="0" indent="0">
              <a:buNone/>
            </a:pPr>
            <a:endParaRPr lang="en-US" dirty="0"/>
          </a:p>
        </p:txBody>
      </p:sp>
    </p:spTree>
    <p:extLst>
      <p:ext uri="{BB962C8B-B14F-4D97-AF65-F5344CB8AC3E}">
        <p14:creationId xmlns:p14="http://schemas.microsoft.com/office/powerpoint/2010/main" val="3752331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Relating to the AC Mission…</a:t>
            </a:r>
            <a:endParaRPr lang="en-US" dirty="0"/>
          </a:p>
        </p:txBody>
      </p:sp>
      <p:sp>
        <p:nvSpPr>
          <p:cNvPr id="4" name="Content Placeholder 3"/>
          <p:cNvSpPr>
            <a:spLocks noGrp="1"/>
          </p:cNvSpPr>
          <p:nvPr>
            <p:ph idx="1"/>
          </p:nvPr>
        </p:nvSpPr>
        <p:spPr>
          <a:xfrm>
            <a:off x="1042988" y="1304924"/>
            <a:ext cx="7705725" cy="5324475"/>
          </a:xfrm>
        </p:spPr>
        <p:txBody>
          <a:bodyPr/>
          <a:lstStyle/>
          <a:p>
            <a:pPr marL="0" indent="0">
              <a:buNone/>
            </a:pPr>
            <a:r>
              <a:rPr lang="en-US" dirty="0" smtClean="0"/>
              <a:t>…</a:t>
            </a:r>
            <a:r>
              <a:rPr lang="en-US" dirty="0"/>
              <a:t>Austin College continues its relationship with the church and its commitment to a heritage that values personal growth, justice, community, and service. </a:t>
            </a:r>
            <a:endParaRPr lang="en-US" dirty="0" smtClean="0"/>
          </a:p>
          <a:p>
            <a:pPr marL="0" indent="0">
              <a:buNone/>
            </a:pPr>
            <a:endParaRPr lang="en-US" dirty="0"/>
          </a:p>
          <a:p>
            <a:pPr marL="0" indent="0">
              <a:buNone/>
            </a:pPr>
            <a:r>
              <a:rPr lang="en-US" dirty="0" smtClean="0"/>
              <a:t>…</a:t>
            </a:r>
            <a:r>
              <a:rPr lang="en-US" dirty="0"/>
              <a:t>A community that through its size, diversity, and programs fosters lively intellectual and social interaction among persons of different origins, experiences, beliefs, accomplishments, and goals.</a:t>
            </a:r>
          </a:p>
          <a:p>
            <a:pPr marL="0" indent="0">
              <a:buNone/>
            </a:pPr>
            <a:endParaRPr lang="en-US" dirty="0" smtClean="0"/>
          </a:p>
          <a:p>
            <a:pPr marL="0" indent="0">
              <a:buNone/>
            </a:pPr>
            <a:r>
              <a:rPr lang="en-US" dirty="0" smtClean="0"/>
              <a:t>…</a:t>
            </a:r>
            <a:r>
              <a:rPr lang="en-US" dirty="0"/>
              <a:t>A program that does not discriminate with regard to religion or creed, gender, gender identity, sexual orientation, national or ethnic origin, physical disability, age, or economic status.</a:t>
            </a:r>
          </a:p>
          <a:p>
            <a:pPr marL="0" indent="0">
              <a:buNone/>
            </a:pPr>
            <a:endParaRPr lang="en-US" dirty="0"/>
          </a:p>
        </p:txBody>
      </p:sp>
    </p:spTree>
    <p:extLst>
      <p:ext uri="{BB962C8B-B14F-4D97-AF65-F5344CB8AC3E}">
        <p14:creationId xmlns:p14="http://schemas.microsoft.com/office/powerpoint/2010/main" val="3727984158"/>
      </p:ext>
    </p:extLst>
  </p:cSld>
  <p:clrMapOvr>
    <a:masterClrMapping/>
  </p:clrMapOvr>
</p:sld>
</file>

<file path=ppt/theme/theme1.xml><?xml version="1.0" encoding="utf-8"?>
<a:theme xmlns:a="http://schemas.openxmlformats.org/drawingml/2006/main" name="Navigating Your AC Journey Fall 2014">
  <a:themeElements>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fontScheme name="Global">
      <a:majorFont>
        <a:latin typeface="Century Schoolbook"/>
        <a:ea typeface=""/>
        <a:cs typeface="Times New Roman"/>
      </a:majorFont>
      <a:minorFont>
        <a:latin typeface="Century Schoolbook"/>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Global 1">
        <a:dk1>
          <a:srgbClr val="000000"/>
        </a:dk1>
        <a:lt1>
          <a:srgbClr val="FFFFCC"/>
        </a:lt1>
        <a:dk2>
          <a:srgbClr val="4D4D4D"/>
        </a:dk2>
        <a:lt2>
          <a:srgbClr val="FFCC00"/>
        </a:lt2>
        <a:accent1>
          <a:srgbClr val="FF9900"/>
        </a:accent1>
        <a:accent2>
          <a:srgbClr val="CC9900"/>
        </a:accent2>
        <a:accent3>
          <a:srgbClr val="B2B2B2"/>
        </a:accent3>
        <a:accent4>
          <a:srgbClr val="DADAAE"/>
        </a:accent4>
        <a:accent5>
          <a:srgbClr val="FFCAAA"/>
        </a:accent5>
        <a:accent6>
          <a:srgbClr val="B98A00"/>
        </a:accent6>
        <a:hlink>
          <a:srgbClr val="898743"/>
        </a:hlink>
        <a:folHlink>
          <a:srgbClr val="666633"/>
        </a:folHlink>
      </a:clrScheme>
      <a:clrMap bg1="dk2" tx1="lt1" bg2="dk1" tx2="lt2" accent1="accent1" accent2="accent2" accent3="accent3" accent4="accent4" accent5="accent5" accent6="accent6" hlink="hlink" folHlink="folHlink"/>
    </a:extraClrScheme>
    <a:extraClrScheme>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clrMap bg1="lt1" tx1="dk1" bg2="lt2" tx2="dk2" accent1="accent1" accent2="accent2" accent3="accent3" accent4="accent4" accent5="accent5" accent6="accent6" hlink="hlink" folHlink="folHlink"/>
    </a:extraClrScheme>
    <a:extraClrScheme>
      <a:clrScheme name="Global 3">
        <a:dk1>
          <a:srgbClr val="000000"/>
        </a:dk1>
        <a:lt1>
          <a:srgbClr val="FFFFFF"/>
        </a:lt1>
        <a:dk2>
          <a:srgbClr val="000000"/>
        </a:dk2>
        <a:lt2>
          <a:srgbClr val="FFFFFF"/>
        </a:lt2>
        <a:accent1>
          <a:srgbClr val="F8F8F8"/>
        </a:accent1>
        <a:accent2>
          <a:srgbClr val="969696"/>
        </a:accent2>
        <a:accent3>
          <a:srgbClr val="FFFFFF"/>
        </a:accent3>
        <a:accent4>
          <a:srgbClr val="000000"/>
        </a:accent4>
        <a:accent5>
          <a:srgbClr val="FBFBFB"/>
        </a:accent5>
        <a:accent6>
          <a:srgbClr val="878787"/>
        </a:accent6>
        <a:hlink>
          <a:srgbClr val="DDDDDD"/>
        </a:hlink>
        <a:folHlink>
          <a:srgbClr val="B2B2B2"/>
        </a:folHlink>
      </a:clrScheme>
      <a:clrMap bg1="lt1" tx1="dk1" bg2="lt2" tx2="dk2" accent1="accent1" accent2="accent2" accent3="accent3" accent4="accent4" accent5="accent5" accent6="accent6" hlink="hlink" folHlink="folHlink"/>
    </a:extraClrScheme>
    <a:extraClrScheme>
      <a:clrScheme name="Global 4">
        <a:dk1>
          <a:srgbClr val="000000"/>
        </a:dk1>
        <a:lt1>
          <a:srgbClr val="FFFFFF"/>
        </a:lt1>
        <a:dk2>
          <a:srgbClr val="000066"/>
        </a:dk2>
        <a:lt2>
          <a:srgbClr val="FFFFFF"/>
        </a:lt2>
        <a:accent1>
          <a:srgbClr val="FFFFCC"/>
        </a:accent1>
        <a:accent2>
          <a:srgbClr val="B5E0E3"/>
        </a:accent2>
        <a:accent3>
          <a:srgbClr val="FFFFFF"/>
        </a:accent3>
        <a:accent4>
          <a:srgbClr val="000000"/>
        </a:accent4>
        <a:accent5>
          <a:srgbClr val="FFFFE2"/>
        </a:accent5>
        <a:accent6>
          <a:srgbClr val="A4CBCE"/>
        </a:accent6>
        <a:hlink>
          <a:srgbClr val="BFDFFF"/>
        </a:hlink>
        <a:folHlink>
          <a:srgbClr val="99CCFF"/>
        </a:folHlink>
      </a:clrScheme>
      <a:clrMap bg1="lt1" tx1="dk1" bg2="lt2" tx2="dk2" accent1="accent1" accent2="accent2" accent3="accent3" accent4="accent4" accent5="accent5" accent6="accent6" hlink="hlink" folHlink="folHlink"/>
    </a:extraClrScheme>
    <a:extraClrScheme>
      <a:clrScheme name="Global 5">
        <a:dk1>
          <a:srgbClr val="000000"/>
        </a:dk1>
        <a:lt1>
          <a:srgbClr val="E9E6D9"/>
        </a:lt1>
        <a:dk2>
          <a:srgbClr val="666633"/>
        </a:dk2>
        <a:lt2>
          <a:srgbClr val="CEC7AA"/>
        </a:lt2>
        <a:accent1>
          <a:srgbClr val="FFFFCC"/>
        </a:accent1>
        <a:accent2>
          <a:srgbClr val="B5E0E3"/>
        </a:accent2>
        <a:accent3>
          <a:srgbClr val="F2F0E9"/>
        </a:accent3>
        <a:accent4>
          <a:srgbClr val="000000"/>
        </a:accent4>
        <a:accent5>
          <a:srgbClr val="FFFFE2"/>
        </a:accent5>
        <a:accent6>
          <a:srgbClr val="A4CBCE"/>
        </a:accent6>
        <a:hlink>
          <a:srgbClr val="B6AB82"/>
        </a:hlink>
        <a:folHlink>
          <a:srgbClr val="A0925E"/>
        </a:folHlink>
      </a:clrScheme>
      <a:clrMap bg1="lt1" tx1="dk1" bg2="lt2" tx2="dk2" accent1="accent1" accent2="accent2" accent3="accent3" accent4="accent4" accent5="accent5" accent6="accent6" hlink="hlink" folHlink="folHlink"/>
    </a:extraClrScheme>
    <a:extraClrScheme>
      <a:clrScheme name="Global 6">
        <a:dk1>
          <a:srgbClr val="1B3753"/>
        </a:dk1>
        <a:lt1>
          <a:srgbClr val="EAEAEA"/>
        </a:lt1>
        <a:dk2>
          <a:srgbClr val="336699"/>
        </a:dk2>
        <a:lt2>
          <a:srgbClr val="FFFFCC"/>
        </a:lt2>
        <a:accent1>
          <a:srgbClr val="BA8E46"/>
        </a:accent1>
        <a:accent2>
          <a:srgbClr val="46C0AF"/>
        </a:accent2>
        <a:accent3>
          <a:srgbClr val="ADB8CA"/>
        </a:accent3>
        <a:accent4>
          <a:srgbClr val="C8C8C8"/>
        </a:accent4>
        <a:accent5>
          <a:srgbClr val="D9C6B0"/>
        </a:accent5>
        <a:accent6>
          <a:srgbClr val="3FAE9E"/>
        </a:accent6>
        <a:hlink>
          <a:srgbClr val="93ACC3"/>
        </a:hlink>
        <a:folHlink>
          <a:srgbClr val="7897B4"/>
        </a:folHlink>
      </a:clrScheme>
      <a:clrMap bg1="dk2" tx1="lt1" bg2="dk1" tx2="lt2" accent1="accent1" accent2="accent2" accent3="accent3" accent4="accent4" accent5="accent5" accent6="accent6" hlink="hlink" folHlink="folHlink"/>
    </a:extraClrScheme>
    <a:extraClrScheme>
      <a:clrScheme name="Global 7">
        <a:dk1>
          <a:srgbClr val="000000"/>
        </a:dk1>
        <a:lt1>
          <a:srgbClr val="FFFFFF"/>
        </a:lt1>
        <a:dk2>
          <a:srgbClr val="000000"/>
        </a:dk2>
        <a:lt2>
          <a:srgbClr val="FFFFFF"/>
        </a:lt2>
        <a:accent1>
          <a:srgbClr val="FFFFCC"/>
        </a:accent1>
        <a:accent2>
          <a:srgbClr val="FFCC99"/>
        </a:accent2>
        <a:accent3>
          <a:srgbClr val="FFFFFF"/>
        </a:accent3>
        <a:accent4>
          <a:srgbClr val="000000"/>
        </a:accent4>
        <a:accent5>
          <a:srgbClr val="FFFFE2"/>
        </a:accent5>
        <a:accent6>
          <a:srgbClr val="E7B98A"/>
        </a:accent6>
        <a:hlink>
          <a:srgbClr val="FF9999"/>
        </a:hlink>
        <a:folHlink>
          <a:srgbClr val="E06360"/>
        </a:folHlink>
      </a:clrScheme>
      <a:clrMap bg1="lt1" tx1="dk1" bg2="lt2" tx2="dk2" accent1="accent1" accent2="accent2" accent3="accent3" accent4="accent4" accent5="accent5" accent6="accent6" hlink="hlink" folHlink="folHlink"/>
    </a:extraClrScheme>
    <a:extraClrScheme>
      <a:clrScheme name="Global 8">
        <a:dk1>
          <a:srgbClr val="000000"/>
        </a:dk1>
        <a:lt1>
          <a:srgbClr val="EAEAEA"/>
        </a:lt1>
        <a:dk2>
          <a:srgbClr val="17118B"/>
        </a:dk2>
        <a:lt2>
          <a:srgbClr val="FFFFCC"/>
        </a:lt2>
        <a:accent1>
          <a:srgbClr val="B2B2B2"/>
        </a:accent1>
        <a:accent2>
          <a:srgbClr val="54ABB2"/>
        </a:accent2>
        <a:accent3>
          <a:srgbClr val="ABAAC4"/>
        </a:accent3>
        <a:accent4>
          <a:srgbClr val="C8C8C8"/>
        </a:accent4>
        <a:accent5>
          <a:srgbClr val="D5D5D5"/>
        </a:accent5>
        <a:accent6>
          <a:srgbClr val="4B9BA1"/>
        </a:accent6>
        <a:hlink>
          <a:srgbClr val="4F49A3"/>
        </a:hlink>
        <a:folHlink>
          <a:srgbClr val="2E257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Navigating Your AC Journey Fall 2014</Template>
  <TotalTime>585</TotalTime>
  <Words>2373</Words>
  <Application>Microsoft Office PowerPoint</Application>
  <PresentationFormat>On-screen Show (4:3)</PresentationFormat>
  <Paragraphs>222</Paragraphs>
  <Slides>22</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Century Schoolbook</vt:lpstr>
      <vt:lpstr>Tahoma</vt:lpstr>
      <vt:lpstr>Times New Roman</vt:lpstr>
      <vt:lpstr>Navigating Your AC Journey Fall 2014</vt:lpstr>
      <vt:lpstr>Department Assessment Plan and Results (DAPR) Reports</vt:lpstr>
      <vt:lpstr>DAPR: The Front End</vt:lpstr>
      <vt:lpstr>3. Core Department Functions</vt:lpstr>
      <vt:lpstr>REGO-IR Example</vt:lpstr>
      <vt:lpstr>4.  Assessment Objective</vt:lpstr>
      <vt:lpstr>REGO-IR Examples</vt:lpstr>
      <vt:lpstr>4 (a). Related Core Function(s)</vt:lpstr>
      <vt:lpstr>4 (b). How the Assessment Objective Support the Austin College Mission</vt:lpstr>
      <vt:lpstr>Relating to the AC Mission…</vt:lpstr>
      <vt:lpstr>Relating to the AC Mission…</vt:lpstr>
      <vt:lpstr>Relating to the AC Mission…</vt:lpstr>
      <vt:lpstr>5. Measures and Data Sources</vt:lpstr>
      <vt:lpstr>5. Measures and Data Sources, cont.</vt:lpstr>
      <vt:lpstr>REGO-IR Example</vt:lpstr>
      <vt:lpstr>6. Target(s) for Success</vt:lpstr>
      <vt:lpstr>REGO-IR Example</vt:lpstr>
      <vt:lpstr>Another REGO-IR Example</vt:lpstr>
      <vt:lpstr>DAPR: The Back End</vt:lpstr>
      <vt:lpstr>7. Results of the Assessment</vt:lpstr>
      <vt:lpstr>8. Conclusion</vt:lpstr>
      <vt:lpstr>9.  Discussion: Closing the Loop</vt:lpstr>
      <vt:lpstr>Future General Timeline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Navigating Your Austin College Journey</dc:title>
  <dc:creator>Dawn Remmers</dc:creator>
  <cp:lastModifiedBy>Dawn Remmers</cp:lastModifiedBy>
  <cp:revision>43</cp:revision>
  <cp:lastPrinted>2014-08-25T14:43:52Z</cp:lastPrinted>
  <dcterms:created xsi:type="dcterms:W3CDTF">2014-08-13T19:37:01Z</dcterms:created>
  <dcterms:modified xsi:type="dcterms:W3CDTF">2017-12-12T21:39:24Z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TC010183711033</vt:lpwstr>
  </property>
</Properties>
</file>