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41"/>
  </p:normalViewPr>
  <p:slideViewPr>
    <p:cSldViewPr snapToGrid="0">
      <p:cViewPr varScale="1">
        <p:scale>
          <a:sx n="88" d="100"/>
          <a:sy n="88" d="100"/>
        </p:scale>
        <p:origin x="4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9D088BB-D027-E64F-989E-63DDFAA465B4}" type="datetimeFigureOut">
              <a:rPr lang="en-US" smtClean="0"/>
              <a:t>10/16/2023</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217D881-F195-7B4A-8A9B-AC07FFA2ED01}" type="slidenum">
              <a:rPr lang="en-US" smtClean="0"/>
              <a:t>‹#›</a:t>
            </a:fld>
            <a:endParaRPr lang="en-US"/>
          </a:p>
        </p:txBody>
      </p:sp>
    </p:spTree>
    <p:extLst>
      <p:ext uri="{BB962C8B-B14F-4D97-AF65-F5344CB8AC3E}">
        <p14:creationId xmlns:p14="http://schemas.microsoft.com/office/powerpoint/2010/main" val="24736009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088BB-D027-E64F-989E-63DDFAA465B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191926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088BB-D027-E64F-989E-63DDFAA465B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212269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088BB-D027-E64F-989E-63DDFAA465B4}"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190449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D9D088BB-D027-E64F-989E-63DDFAA465B4}" type="datetimeFigureOut">
              <a:rPr lang="en-US" smtClean="0"/>
              <a:t>10/16/2023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13440979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088BB-D027-E64F-989E-63DDFAA465B4}"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312138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088BB-D027-E64F-989E-63DDFAA465B4}"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36304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D088BB-D027-E64F-989E-63DDFAA465B4}"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458379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088BB-D027-E64F-989E-63DDFAA465B4}"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17D881-F195-7B4A-8A9B-AC07FFA2ED01}" type="slidenum">
              <a:rPr lang="en-US" smtClean="0"/>
              <a:t>‹#›</a:t>
            </a:fld>
            <a:endParaRPr lang="en-US"/>
          </a:p>
        </p:txBody>
      </p:sp>
    </p:spTree>
    <p:extLst>
      <p:ext uri="{BB962C8B-B14F-4D97-AF65-F5344CB8AC3E}">
        <p14:creationId xmlns:p14="http://schemas.microsoft.com/office/powerpoint/2010/main" val="187525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9D088BB-D027-E64F-989E-63DDFAA465B4}" type="datetimeFigureOut">
              <a:rPr lang="en-US" smtClean="0"/>
              <a:t>10/16/2023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2217D881-F195-7B4A-8A9B-AC07FFA2ED01}"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6947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D9D088BB-D027-E64F-989E-63DDFAA465B4}" type="datetimeFigureOut">
              <a:rPr lang="en-US" smtClean="0"/>
              <a:t>10/16/2023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2217D881-F195-7B4A-8A9B-AC07FFA2ED01}"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0375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D9D088BB-D027-E64F-989E-63DDFAA465B4}" type="datetimeFigureOut">
              <a:rPr lang="en-US" smtClean="0"/>
              <a:t>10/16/2023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217D881-F195-7B4A-8A9B-AC07FFA2ED01}" type="slidenum">
              <a:rPr lang="en-US" smtClean="0"/>
              <a:t>‹#›</a:t>
            </a:fld>
            <a:endParaRPr lang="en-US"/>
          </a:p>
        </p:txBody>
      </p:sp>
    </p:spTree>
    <p:extLst>
      <p:ext uri="{BB962C8B-B14F-4D97-AF65-F5344CB8AC3E}">
        <p14:creationId xmlns:p14="http://schemas.microsoft.com/office/powerpoint/2010/main" val="2608135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8BB4-84B8-FCAC-B1E4-3B4DC91F58DF}"/>
              </a:ext>
            </a:extLst>
          </p:cNvPr>
          <p:cNvSpPr>
            <a:spLocks noGrp="1"/>
          </p:cNvSpPr>
          <p:nvPr>
            <p:ph type="ctrTitle"/>
          </p:nvPr>
        </p:nvSpPr>
        <p:spPr>
          <a:xfrm>
            <a:off x="1331119" y="2091262"/>
            <a:ext cx="9529762" cy="2590800"/>
          </a:xfrm>
        </p:spPr>
        <p:txBody>
          <a:bodyPr/>
          <a:lstStyle/>
          <a:p>
            <a:r>
              <a:rPr lang="en-US" sz="7000" dirty="0"/>
              <a:t> Sam Rayburn Library and Museum</a:t>
            </a:r>
          </a:p>
        </p:txBody>
      </p:sp>
      <p:sp>
        <p:nvSpPr>
          <p:cNvPr id="3" name="Subtitle 2">
            <a:extLst>
              <a:ext uri="{FF2B5EF4-FFF2-40B4-BE49-F238E27FC236}">
                <a16:creationId xmlns:a16="http://schemas.microsoft.com/office/drawing/2014/main" id="{7E2D96F1-5967-CFCE-AF00-81F97E1F103E}"/>
              </a:ext>
            </a:extLst>
          </p:cNvPr>
          <p:cNvSpPr>
            <a:spLocks noGrp="1"/>
          </p:cNvSpPr>
          <p:nvPr>
            <p:ph type="subTitle" idx="1"/>
          </p:nvPr>
        </p:nvSpPr>
        <p:spPr/>
        <p:txBody>
          <a:bodyPr>
            <a:normAutofit/>
          </a:bodyPr>
          <a:lstStyle/>
          <a:p>
            <a:r>
              <a:rPr lang="en-US" sz="2000" dirty="0"/>
              <a:t>2023 CSMS Internship - Trey Salyer</a:t>
            </a:r>
          </a:p>
        </p:txBody>
      </p:sp>
    </p:spTree>
    <p:extLst>
      <p:ext uri="{BB962C8B-B14F-4D97-AF65-F5344CB8AC3E}">
        <p14:creationId xmlns:p14="http://schemas.microsoft.com/office/powerpoint/2010/main" val="95842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D2B0-0A3B-BDF9-4271-A0E5BBA13B59}"/>
              </a:ext>
            </a:extLst>
          </p:cNvPr>
          <p:cNvSpPr>
            <a:spLocks noGrp="1"/>
          </p:cNvSpPr>
          <p:nvPr>
            <p:ph type="title"/>
          </p:nvPr>
        </p:nvSpPr>
        <p:spPr/>
        <p:txBody>
          <a:bodyPr/>
          <a:lstStyle/>
          <a:p>
            <a:r>
              <a:rPr lang="en-US" dirty="0"/>
              <a:t>The Library</a:t>
            </a:r>
          </a:p>
        </p:txBody>
      </p:sp>
      <p:sp>
        <p:nvSpPr>
          <p:cNvPr id="3" name="Content Placeholder 2">
            <a:extLst>
              <a:ext uri="{FF2B5EF4-FFF2-40B4-BE49-F238E27FC236}">
                <a16:creationId xmlns:a16="http://schemas.microsoft.com/office/drawing/2014/main" id="{59F6E405-ABF8-B6C6-BE0C-C51CAC6AED57}"/>
              </a:ext>
            </a:extLst>
          </p:cNvPr>
          <p:cNvSpPr>
            <a:spLocks noGrp="1"/>
          </p:cNvSpPr>
          <p:nvPr>
            <p:ph idx="1"/>
          </p:nvPr>
        </p:nvSpPr>
        <p:spPr>
          <a:xfrm>
            <a:off x="1066799" y="1706880"/>
            <a:ext cx="10484735" cy="4328160"/>
          </a:xfrm>
        </p:spPr>
        <p:txBody>
          <a:bodyPr/>
          <a:lstStyle/>
          <a:p>
            <a:r>
              <a:rPr lang="en-US" dirty="0"/>
              <a:t>The library was constructed in 1957 and acted as a library and research center for congressman Sam </a:t>
            </a:r>
            <a:r>
              <a:rPr lang="en-US" dirty="0" smtClean="0"/>
              <a:t>Rayburn</a:t>
            </a:r>
            <a:r>
              <a:rPr lang="en-US" dirty="0" smtClean="0"/>
              <a:t>, </a:t>
            </a:r>
            <a:r>
              <a:rPr lang="en-US" dirty="0"/>
              <a:t>who holds the record for the longest serving Speaker of the House of Representatives in our nation’s history.</a:t>
            </a:r>
          </a:p>
          <a:p>
            <a:r>
              <a:rPr lang="en-US" dirty="0"/>
              <a:t>The </a:t>
            </a:r>
            <a:r>
              <a:rPr lang="en-US" dirty="0" smtClean="0"/>
              <a:t>Rayburn</a:t>
            </a:r>
            <a:r>
              <a:rPr lang="en-US" dirty="0" smtClean="0"/>
              <a:t> </a:t>
            </a:r>
            <a:r>
              <a:rPr lang="en-US" dirty="0"/>
              <a:t>family moved from Tennessee to Bonham, Texas when Sam was a young child.</a:t>
            </a:r>
          </a:p>
          <a:p>
            <a:r>
              <a:rPr lang="en-US" dirty="0"/>
              <a:t>The library not only has Sam’s personal books, but many items he owned (such as gifts he received), and congressional records during and before his governmental political career. </a:t>
            </a:r>
          </a:p>
        </p:txBody>
      </p:sp>
      <p:pic>
        <p:nvPicPr>
          <p:cNvPr id="1026" name="Picture 2" descr="Sam Rayburn Library, Bonham, Texas | This beautiful building… | Flickr">
            <a:extLst>
              <a:ext uri="{FF2B5EF4-FFF2-40B4-BE49-F238E27FC236}">
                <a16:creationId xmlns:a16="http://schemas.microsoft.com/office/drawing/2014/main" id="{ED2AE76A-5774-A088-2F10-6EE75629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506" y="4280033"/>
            <a:ext cx="3478213" cy="2319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yburn, Samuel Taliaferro">
            <a:extLst>
              <a:ext uri="{FF2B5EF4-FFF2-40B4-BE49-F238E27FC236}">
                <a16:creationId xmlns:a16="http://schemas.microsoft.com/office/drawing/2014/main" id="{805FABA0-49F6-6D1C-0036-9A50FF2BF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81" y="4192960"/>
            <a:ext cx="1970210" cy="240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784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C163-CA3D-0B63-6C5D-F2D122E6504D}"/>
              </a:ext>
            </a:extLst>
          </p:cNvPr>
          <p:cNvSpPr>
            <a:spLocks noGrp="1"/>
          </p:cNvSpPr>
          <p:nvPr>
            <p:ph type="title"/>
          </p:nvPr>
        </p:nvSpPr>
        <p:spPr/>
        <p:txBody>
          <a:bodyPr/>
          <a:lstStyle/>
          <a:p>
            <a:r>
              <a:rPr lang="en-US" dirty="0"/>
              <a:t>My Tasks at the Library </a:t>
            </a:r>
          </a:p>
        </p:txBody>
      </p:sp>
      <p:sp>
        <p:nvSpPr>
          <p:cNvPr id="3" name="Content Placeholder 2">
            <a:extLst>
              <a:ext uri="{FF2B5EF4-FFF2-40B4-BE49-F238E27FC236}">
                <a16:creationId xmlns:a16="http://schemas.microsoft.com/office/drawing/2014/main" id="{A3568904-DD08-5773-7D80-4ECDEDEC6DD0}"/>
              </a:ext>
            </a:extLst>
          </p:cNvPr>
          <p:cNvSpPr>
            <a:spLocks noGrp="1"/>
          </p:cNvSpPr>
          <p:nvPr>
            <p:ph idx="1"/>
          </p:nvPr>
        </p:nvSpPr>
        <p:spPr/>
        <p:txBody>
          <a:bodyPr>
            <a:normAutofit fontScale="92500" lnSpcReduction="20000"/>
          </a:bodyPr>
          <a:lstStyle/>
          <a:p>
            <a:pPr>
              <a:spcBef>
                <a:spcPts val="0"/>
              </a:spcBef>
            </a:pPr>
            <a:r>
              <a:rPr lang="en-US" dirty="0">
                <a:solidFill>
                  <a:srgbClr val="000000"/>
                </a:solidFill>
              </a:rPr>
              <a:t>Completed i</a:t>
            </a:r>
            <a:r>
              <a:rPr lang="en-US" sz="1800" b="0" i="0" u="none" strike="noStrike" dirty="0">
                <a:solidFill>
                  <a:srgbClr val="000000"/>
                </a:solidFill>
                <a:effectLst/>
              </a:rPr>
              <a:t>nventory of the museum’s artifact collection, assessed current condition and updated information in the database as needed.</a:t>
            </a:r>
          </a:p>
          <a:p>
            <a:pPr>
              <a:spcBef>
                <a:spcPts val="0"/>
              </a:spcBef>
            </a:pPr>
            <a:endParaRPr lang="en-US" sz="1800" b="0" i="0" u="none" strike="noStrike" dirty="0">
              <a:solidFill>
                <a:srgbClr val="000000"/>
              </a:solidFill>
              <a:effectLst/>
            </a:endParaRPr>
          </a:p>
          <a:p>
            <a:pPr>
              <a:spcBef>
                <a:spcPts val="0"/>
              </a:spcBef>
            </a:pPr>
            <a:r>
              <a:rPr lang="en-US" sz="1800" b="0" i="0" u="none" strike="noStrike" dirty="0">
                <a:solidFill>
                  <a:srgbClr val="000000"/>
                </a:solidFill>
                <a:effectLst/>
              </a:rPr>
              <a:t>Completed inventory of library collection, identifying damaged books and assessing damage based on predetermined matrix.</a:t>
            </a:r>
          </a:p>
          <a:p>
            <a:pPr>
              <a:spcBef>
                <a:spcPts val="0"/>
              </a:spcBef>
            </a:pPr>
            <a:endParaRPr lang="en-US" sz="1800" b="0" i="0" u="none" strike="noStrike" dirty="0">
              <a:solidFill>
                <a:srgbClr val="000000"/>
              </a:solidFill>
              <a:effectLst/>
            </a:endParaRPr>
          </a:p>
          <a:p>
            <a:pPr>
              <a:spcBef>
                <a:spcPts val="0"/>
              </a:spcBef>
            </a:pPr>
            <a:r>
              <a:rPr lang="en-US" sz="1800" b="0" i="0" u="none" strike="noStrike" dirty="0">
                <a:solidFill>
                  <a:srgbClr val="000000"/>
                </a:solidFill>
                <a:effectLst/>
              </a:rPr>
              <a:t>Completed inventory of archival materials from the Sam Rayburn papers stored at the museum.</a:t>
            </a:r>
          </a:p>
          <a:p>
            <a:pPr>
              <a:spcBef>
                <a:spcPts val="0"/>
              </a:spcBef>
            </a:pPr>
            <a:endParaRPr lang="en-US" sz="1800" b="0" i="0" u="none" strike="noStrike" dirty="0">
              <a:solidFill>
                <a:srgbClr val="000000"/>
              </a:solidFill>
              <a:effectLst/>
            </a:endParaRPr>
          </a:p>
          <a:p>
            <a:pPr>
              <a:spcBef>
                <a:spcPts val="0"/>
              </a:spcBef>
            </a:pPr>
            <a:endParaRPr lang="en-US" sz="1800" b="0" i="0" u="none" strike="noStrike" dirty="0">
              <a:solidFill>
                <a:srgbClr val="000000"/>
              </a:solidFill>
              <a:effectLst/>
            </a:endParaRPr>
          </a:p>
          <a:p>
            <a:pPr>
              <a:spcBef>
                <a:spcPts val="0"/>
              </a:spcBef>
            </a:pPr>
            <a:r>
              <a:rPr lang="en-US" sz="1800" b="0" i="0" u="none" strike="noStrike" dirty="0">
                <a:solidFill>
                  <a:srgbClr val="000000"/>
                </a:solidFill>
                <a:effectLst/>
              </a:rPr>
              <a:t>Designed an exhibit for the “Gifts of a Nation” display case. </a:t>
            </a:r>
          </a:p>
          <a:p>
            <a:pPr marL="0" indent="0">
              <a:spcBef>
                <a:spcPts val="0"/>
              </a:spcBef>
              <a:buNone/>
            </a:pPr>
            <a:endParaRPr lang="en-US" sz="1800" b="0" i="0" u="none" strike="noStrike" dirty="0">
              <a:solidFill>
                <a:srgbClr val="000000"/>
              </a:solidFill>
              <a:effectLst/>
            </a:endParaRPr>
          </a:p>
          <a:p>
            <a:pPr>
              <a:spcBef>
                <a:spcPts val="0"/>
              </a:spcBef>
            </a:pPr>
            <a:endParaRPr lang="en-US" sz="1800" b="0" i="0" u="none" strike="noStrike" dirty="0">
              <a:solidFill>
                <a:srgbClr val="000000"/>
              </a:solidFill>
              <a:effectLst/>
            </a:endParaRPr>
          </a:p>
          <a:p>
            <a:pPr>
              <a:spcBef>
                <a:spcPts val="0"/>
              </a:spcBef>
            </a:pPr>
            <a:r>
              <a:rPr lang="en-US" sz="1800" b="0" i="0" u="none" strike="noStrike" dirty="0">
                <a:solidFill>
                  <a:srgbClr val="000000"/>
                </a:solidFill>
                <a:effectLst/>
              </a:rPr>
              <a:t>Assisted in creating a new collection of separated and recently donated materials pertaining to the U.S.S. Sam Rayburn submarine.</a:t>
            </a:r>
          </a:p>
          <a:p>
            <a:pPr>
              <a:spcBef>
                <a:spcPts val="0"/>
              </a:spcBef>
            </a:pPr>
            <a:endParaRPr lang="en-US" sz="1800" b="0" i="0" u="none" strike="noStrike" dirty="0">
              <a:solidFill>
                <a:srgbClr val="000000"/>
              </a:solidFill>
              <a:effectLst/>
            </a:endParaRPr>
          </a:p>
          <a:p>
            <a:pPr>
              <a:spcBef>
                <a:spcPts val="0"/>
              </a:spcBef>
            </a:pPr>
            <a:r>
              <a:rPr lang="en-US" sz="1800" b="0" i="0" u="none" strike="noStrike" dirty="0">
                <a:solidFill>
                  <a:srgbClr val="000000"/>
                </a:solidFill>
                <a:effectLst/>
              </a:rPr>
              <a:t>Assisted in the installation of the museum’s quilt display for the 2023 Bonham Quilt Hop and participated as a docent during the quilt event.</a:t>
            </a:r>
          </a:p>
          <a:p>
            <a:pPr marL="0" marR="0" indent="0" algn="l">
              <a:spcBef>
                <a:spcPts val="0"/>
              </a:spcBef>
              <a:spcAft>
                <a:spcPts val="0"/>
              </a:spcAft>
              <a:buNone/>
            </a:pPr>
            <a:endParaRPr lang="en-US"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33816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B076-FC8E-7424-D60E-1A6755157B58}"/>
              </a:ext>
            </a:extLst>
          </p:cNvPr>
          <p:cNvSpPr>
            <a:spLocks noGrp="1"/>
          </p:cNvSpPr>
          <p:nvPr>
            <p:ph type="title"/>
          </p:nvPr>
        </p:nvSpPr>
        <p:spPr/>
        <p:txBody>
          <a:bodyPr/>
          <a:lstStyle/>
          <a:p>
            <a:r>
              <a:rPr lang="en-US" dirty="0"/>
              <a:t>Inventory</a:t>
            </a:r>
          </a:p>
        </p:txBody>
      </p:sp>
      <p:sp>
        <p:nvSpPr>
          <p:cNvPr id="3" name="Content Placeholder 2">
            <a:extLst>
              <a:ext uri="{FF2B5EF4-FFF2-40B4-BE49-F238E27FC236}">
                <a16:creationId xmlns:a16="http://schemas.microsoft.com/office/drawing/2014/main" id="{BB8DBF93-2A4E-6E1E-425F-33BF0DEB5CB9}"/>
              </a:ext>
            </a:extLst>
          </p:cNvPr>
          <p:cNvSpPr>
            <a:spLocks noGrp="1"/>
          </p:cNvSpPr>
          <p:nvPr>
            <p:ph idx="1"/>
          </p:nvPr>
        </p:nvSpPr>
        <p:spPr>
          <a:xfrm>
            <a:off x="1066800" y="2103120"/>
            <a:ext cx="6931306" cy="2966591"/>
          </a:xfrm>
        </p:spPr>
        <p:txBody>
          <a:bodyPr>
            <a:normAutofit/>
          </a:bodyPr>
          <a:lstStyle/>
          <a:p>
            <a:pPr>
              <a:lnSpc>
                <a:spcPts val="2160"/>
              </a:lnSpc>
            </a:pPr>
            <a:r>
              <a:rPr lang="en-US" dirty="0"/>
              <a:t>The Library’s collection of artifacts, books, and archival materials had to be examined, and updated if needed. </a:t>
            </a:r>
          </a:p>
          <a:p>
            <a:pPr>
              <a:lnSpc>
                <a:spcPts val="2160"/>
              </a:lnSpc>
            </a:pPr>
            <a:r>
              <a:rPr lang="en-US" dirty="0"/>
              <a:t>All items were arranged based on the Congressional Library database system- Items are displayed according to appearance of low individual numerical digits, not necessarily in numerical order.</a:t>
            </a:r>
          </a:p>
          <a:p>
            <a:pPr lvl="1">
              <a:lnSpc>
                <a:spcPts val="2160"/>
              </a:lnSpc>
            </a:pPr>
            <a:r>
              <a:rPr lang="en-US" dirty="0"/>
              <a:t>e.g.: A book labeled T-1501 may appear right after T-149 but before T-151 due to the zero that immediately follows the 5 in 1501</a:t>
            </a:r>
          </a:p>
          <a:p>
            <a:pPr lvl="1">
              <a:lnSpc>
                <a:spcPts val="2160"/>
              </a:lnSpc>
            </a:pPr>
            <a:endParaRPr lang="en-US" dirty="0"/>
          </a:p>
        </p:txBody>
      </p:sp>
      <p:pic>
        <p:nvPicPr>
          <p:cNvPr id="6" name="Picture 5" descr="A group of people in a library&#10;&#10;Description automatically generated">
            <a:extLst>
              <a:ext uri="{FF2B5EF4-FFF2-40B4-BE49-F238E27FC236}">
                <a16:creationId xmlns:a16="http://schemas.microsoft.com/office/drawing/2014/main" id="{A35C10B7-3E90-1B9A-A32C-3348AB2D4D1A}"/>
              </a:ext>
            </a:extLst>
          </p:cNvPr>
          <p:cNvPicPr>
            <a:picLocks noChangeAspect="1"/>
          </p:cNvPicPr>
          <p:nvPr/>
        </p:nvPicPr>
        <p:blipFill>
          <a:blip r:embed="rId2"/>
          <a:stretch>
            <a:fillRect/>
          </a:stretch>
        </p:blipFill>
        <p:spPr>
          <a:xfrm rot="5400000">
            <a:off x="7857670" y="2099235"/>
            <a:ext cx="3965813" cy="2974360"/>
          </a:xfrm>
          <a:prstGeom prst="rect">
            <a:avLst/>
          </a:prstGeom>
        </p:spPr>
      </p:pic>
      <p:sp>
        <p:nvSpPr>
          <p:cNvPr id="7" name="TextBox 6">
            <a:extLst>
              <a:ext uri="{FF2B5EF4-FFF2-40B4-BE49-F238E27FC236}">
                <a16:creationId xmlns:a16="http://schemas.microsoft.com/office/drawing/2014/main" id="{FD51538E-E6B9-C225-B5D1-CF34A4936A7F}"/>
              </a:ext>
            </a:extLst>
          </p:cNvPr>
          <p:cNvSpPr txBox="1"/>
          <p:nvPr/>
        </p:nvSpPr>
        <p:spPr>
          <a:xfrm>
            <a:off x="1066800" y="5031315"/>
            <a:ext cx="6526192" cy="923330"/>
          </a:xfrm>
          <a:prstGeom prst="rect">
            <a:avLst/>
          </a:prstGeom>
          <a:noFill/>
        </p:spPr>
        <p:txBody>
          <a:bodyPr wrap="square" rtlCol="0">
            <a:spAutoFit/>
          </a:bodyPr>
          <a:lstStyle/>
          <a:p>
            <a:pPr marL="285750" indent="-285750">
              <a:buFont typeface="Courier New" panose="02070309020205020404" pitchFamily="49" charset="0"/>
              <a:buChar char="o"/>
            </a:pPr>
            <a:r>
              <a:rPr lang="en-US" dirty="0"/>
              <a:t>Not only did I overcome the tricky database organization, but I teamed up with a Sam Rayburn Library docent to help complete book inventory. </a:t>
            </a:r>
          </a:p>
        </p:txBody>
      </p:sp>
    </p:spTree>
    <p:extLst>
      <p:ext uri="{BB962C8B-B14F-4D97-AF65-F5344CB8AC3E}">
        <p14:creationId xmlns:p14="http://schemas.microsoft.com/office/powerpoint/2010/main" val="219028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BE95-39EF-7036-9E0F-74F52A8F619D}"/>
              </a:ext>
            </a:extLst>
          </p:cNvPr>
          <p:cNvSpPr>
            <a:spLocks noGrp="1"/>
          </p:cNvSpPr>
          <p:nvPr>
            <p:ph type="title"/>
          </p:nvPr>
        </p:nvSpPr>
        <p:spPr/>
        <p:txBody>
          <a:bodyPr/>
          <a:lstStyle/>
          <a:p>
            <a:r>
              <a:rPr lang="en-US" dirty="0"/>
              <a:t>Exhibition Assistance</a:t>
            </a:r>
          </a:p>
        </p:txBody>
      </p:sp>
      <p:sp>
        <p:nvSpPr>
          <p:cNvPr id="3" name="Content Placeholder 2">
            <a:extLst>
              <a:ext uri="{FF2B5EF4-FFF2-40B4-BE49-F238E27FC236}">
                <a16:creationId xmlns:a16="http://schemas.microsoft.com/office/drawing/2014/main" id="{D7FFCE00-6754-E99F-ECDC-393FB8CAA1E8}"/>
              </a:ext>
            </a:extLst>
          </p:cNvPr>
          <p:cNvSpPr>
            <a:spLocks noGrp="1"/>
          </p:cNvSpPr>
          <p:nvPr>
            <p:ph idx="1"/>
          </p:nvPr>
        </p:nvSpPr>
        <p:spPr/>
        <p:txBody>
          <a:bodyPr/>
          <a:lstStyle/>
          <a:p>
            <a:r>
              <a:rPr lang="en-US" dirty="0"/>
              <a:t>I designed a temporary exhibit named “Gifts of a Nation”, which highlights the diverse range of gifts Sam Rayburn received from groups, organizations, and individuals across the world.</a:t>
            </a:r>
          </a:p>
          <a:p>
            <a:r>
              <a:rPr lang="en-US" dirty="0"/>
              <a:t>I helped create a new exhibit which covers the U.S.S. Sam Rayburn submarine which was named after Mr. Rayburn and highlights submarine-related artifacts that were donated by members of the community to the Library.</a:t>
            </a:r>
          </a:p>
        </p:txBody>
      </p:sp>
      <p:pic>
        <p:nvPicPr>
          <p:cNvPr id="7" name="Picture 6" descr="A person standing in a glass case&#10;&#10;Description automatically generated">
            <a:extLst>
              <a:ext uri="{FF2B5EF4-FFF2-40B4-BE49-F238E27FC236}">
                <a16:creationId xmlns:a16="http://schemas.microsoft.com/office/drawing/2014/main" id="{87C3DB43-D763-6DF7-E810-C020E17661D6}"/>
              </a:ext>
            </a:extLst>
          </p:cNvPr>
          <p:cNvPicPr>
            <a:picLocks noChangeAspect="1"/>
          </p:cNvPicPr>
          <p:nvPr/>
        </p:nvPicPr>
        <p:blipFill>
          <a:blip r:embed="rId2"/>
          <a:stretch>
            <a:fillRect/>
          </a:stretch>
        </p:blipFill>
        <p:spPr>
          <a:xfrm rot="5400000">
            <a:off x="770731" y="4410299"/>
            <a:ext cx="2368551" cy="1776413"/>
          </a:xfrm>
          <a:prstGeom prst="rect">
            <a:avLst/>
          </a:prstGeom>
        </p:spPr>
      </p:pic>
      <p:pic>
        <p:nvPicPr>
          <p:cNvPr id="9" name="Picture 8" descr="A display case with books on the shelves&#10;&#10;Description automatically generated">
            <a:extLst>
              <a:ext uri="{FF2B5EF4-FFF2-40B4-BE49-F238E27FC236}">
                <a16:creationId xmlns:a16="http://schemas.microsoft.com/office/drawing/2014/main" id="{0ADA2573-6BE4-8992-55E9-D841D5FDF3F3}"/>
              </a:ext>
            </a:extLst>
          </p:cNvPr>
          <p:cNvPicPr>
            <a:picLocks noChangeAspect="1"/>
          </p:cNvPicPr>
          <p:nvPr/>
        </p:nvPicPr>
        <p:blipFill>
          <a:blip r:embed="rId3"/>
          <a:stretch>
            <a:fillRect/>
          </a:stretch>
        </p:blipFill>
        <p:spPr>
          <a:xfrm rot="10800000">
            <a:off x="3938416" y="4114230"/>
            <a:ext cx="3295478" cy="2471608"/>
          </a:xfrm>
          <a:prstGeom prst="rect">
            <a:avLst/>
          </a:prstGeom>
        </p:spPr>
      </p:pic>
      <p:pic>
        <p:nvPicPr>
          <p:cNvPr id="2050" name="Picture 2" descr="USS Sam Rayburn - Wikipedia">
            <a:extLst>
              <a:ext uri="{FF2B5EF4-FFF2-40B4-BE49-F238E27FC236}">
                <a16:creationId xmlns:a16="http://schemas.microsoft.com/office/drawing/2014/main" id="{B68DC081-5CEF-3321-5772-0C871D0B3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096" y="4090075"/>
            <a:ext cx="3109306" cy="249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179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F703-DCCF-F901-D6A7-53B2B4D1E8F0}"/>
              </a:ext>
            </a:extLst>
          </p:cNvPr>
          <p:cNvSpPr>
            <a:spLocks noGrp="1"/>
          </p:cNvSpPr>
          <p:nvPr>
            <p:ph type="title"/>
          </p:nvPr>
        </p:nvSpPr>
        <p:spPr>
          <a:xfrm>
            <a:off x="1066800" y="642594"/>
            <a:ext cx="10058400" cy="1371600"/>
          </a:xfrm>
        </p:spPr>
        <p:txBody>
          <a:bodyPr>
            <a:normAutofit/>
          </a:bodyPr>
          <a:lstStyle/>
          <a:p>
            <a:r>
              <a:rPr lang="en-US" dirty="0"/>
              <a:t>Quilt Hop</a:t>
            </a:r>
          </a:p>
        </p:txBody>
      </p:sp>
      <p:sp>
        <p:nvSpPr>
          <p:cNvPr id="3" name="Content Placeholder 2">
            <a:extLst>
              <a:ext uri="{FF2B5EF4-FFF2-40B4-BE49-F238E27FC236}">
                <a16:creationId xmlns:a16="http://schemas.microsoft.com/office/drawing/2014/main" id="{4D97B846-9A56-919C-031C-AA0E6C989B82}"/>
              </a:ext>
            </a:extLst>
          </p:cNvPr>
          <p:cNvSpPr>
            <a:spLocks noGrp="1"/>
          </p:cNvSpPr>
          <p:nvPr>
            <p:ph idx="1"/>
          </p:nvPr>
        </p:nvSpPr>
        <p:spPr>
          <a:xfrm>
            <a:off x="1066800" y="2103120"/>
            <a:ext cx="4868334" cy="3931920"/>
          </a:xfrm>
        </p:spPr>
        <p:txBody>
          <a:bodyPr>
            <a:normAutofit/>
          </a:bodyPr>
          <a:lstStyle/>
          <a:p>
            <a:r>
              <a:rPr lang="en-US" dirty="0"/>
              <a:t>Quilt Hop is an annual Bonham festival that displays quilts created from all over the Texoma area ranging from a few years old to over a hundred years old.</a:t>
            </a:r>
          </a:p>
          <a:p>
            <a:r>
              <a:rPr lang="en-US" dirty="0"/>
              <a:t>I assisted in preparing the quilt display presented at the Sam Rayburn Library and Museum location for this festival.</a:t>
            </a:r>
          </a:p>
          <a:p>
            <a:r>
              <a:rPr lang="en-US" dirty="0"/>
              <a:t>There were fantastic quilts displayed at many locations around town.</a:t>
            </a:r>
          </a:p>
        </p:txBody>
      </p:sp>
      <p:pic>
        <p:nvPicPr>
          <p:cNvPr id="5" name="Picture 4" descr="A person standing in a room with a bed and a camera&#10;&#10;Description automatically generated">
            <a:extLst>
              <a:ext uri="{FF2B5EF4-FFF2-40B4-BE49-F238E27FC236}">
                <a16:creationId xmlns:a16="http://schemas.microsoft.com/office/drawing/2014/main" id="{EDF7A918-A40F-B398-07C8-940EB25CCFA6}"/>
              </a:ext>
            </a:extLst>
          </p:cNvPr>
          <p:cNvPicPr>
            <a:picLocks noChangeAspect="1"/>
          </p:cNvPicPr>
          <p:nvPr/>
        </p:nvPicPr>
        <p:blipFill rotWithShape="1">
          <a:blip r:embed="rId2"/>
          <a:srcRect t="15192" r="3" b="3"/>
          <a:stretch/>
        </p:blipFill>
        <p:spPr>
          <a:xfrm rot="5400000">
            <a:off x="5557309" y="2890308"/>
            <a:ext cx="3844289" cy="2445173"/>
          </a:xfrm>
          <a:prstGeom prst="rect">
            <a:avLst/>
          </a:prstGeom>
        </p:spPr>
      </p:pic>
      <p:pic>
        <p:nvPicPr>
          <p:cNvPr id="9" name="Picture 8" descr="A poster for a quilt shop&#10;&#10;Description automatically generated">
            <a:extLst>
              <a:ext uri="{FF2B5EF4-FFF2-40B4-BE49-F238E27FC236}">
                <a16:creationId xmlns:a16="http://schemas.microsoft.com/office/drawing/2014/main" id="{D6C81E71-F95A-5FB5-0C4E-0600F0DCB019}"/>
              </a:ext>
            </a:extLst>
          </p:cNvPr>
          <p:cNvPicPr>
            <a:picLocks noChangeAspect="1"/>
          </p:cNvPicPr>
          <p:nvPr/>
        </p:nvPicPr>
        <p:blipFill rotWithShape="1">
          <a:blip r:embed="rId3"/>
          <a:srcRect r="5" b="3687"/>
          <a:stretch/>
        </p:blipFill>
        <p:spPr>
          <a:xfrm>
            <a:off x="8862906" y="2014194"/>
            <a:ext cx="2262293" cy="1792222"/>
          </a:xfrm>
          <a:prstGeom prst="rect">
            <a:avLst/>
          </a:prstGeom>
        </p:spPr>
      </p:pic>
      <p:pic>
        <p:nvPicPr>
          <p:cNvPr id="11" name="Picture 10" descr="A colorful quilt on a black surface&#10;&#10;Description automatically generated">
            <a:extLst>
              <a:ext uri="{FF2B5EF4-FFF2-40B4-BE49-F238E27FC236}">
                <a16:creationId xmlns:a16="http://schemas.microsoft.com/office/drawing/2014/main" id="{F5B6E4A2-14BA-E221-F88B-C823B5C9A815}"/>
              </a:ext>
            </a:extLst>
          </p:cNvPr>
          <p:cNvPicPr>
            <a:picLocks noChangeAspect="1"/>
          </p:cNvPicPr>
          <p:nvPr/>
        </p:nvPicPr>
        <p:blipFill rotWithShape="1">
          <a:blip r:embed="rId4"/>
          <a:srcRect l="12167" r="8257"/>
          <a:stretch/>
        </p:blipFill>
        <p:spPr>
          <a:xfrm rot="5400000">
            <a:off x="8786704" y="3884110"/>
            <a:ext cx="2400300" cy="2262293"/>
          </a:xfrm>
          <a:prstGeom prst="rect">
            <a:avLst/>
          </a:prstGeom>
        </p:spPr>
      </p:pic>
    </p:spTree>
    <p:extLst>
      <p:ext uri="{BB962C8B-B14F-4D97-AF65-F5344CB8AC3E}">
        <p14:creationId xmlns:p14="http://schemas.microsoft.com/office/powerpoint/2010/main" val="3539994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719C-7F54-A2F3-16D3-5D9400E6175F}"/>
              </a:ext>
            </a:extLst>
          </p:cNvPr>
          <p:cNvSpPr>
            <a:spLocks noGrp="1"/>
          </p:cNvSpPr>
          <p:nvPr>
            <p:ph type="title"/>
          </p:nvPr>
        </p:nvSpPr>
        <p:spPr/>
        <p:txBody>
          <a:bodyPr/>
          <a:lstStyle/>
          <a:p>
            <a:r>
              <a:rPr lang="en-US" dirty="0"/>
              <a:t>Overall Takeaways</a:t>
            </a:r>
          </a:p>
        </p:txBody>
      </p:sp>
      <p:sp>
        <p:nvSpPr>
          <p:cNvPr id="3" name="Content Placeholder 2">
            <a:extLst>
              <a:ext uri="{FF2B5EF4-FFF2-40B4-BE49-F238E27FC236}">
                <a16:creationId xmlns:a16="http://schemas.microsoft.com/office/drawing/2014/main" id="{5A632A70-9DEF-AD0B-55CE-B166B3AB9D49}"/>
              </a:ext>
            </a:extLst>
          </p:cNvPr>
          <p:cNvSpPr>
            <a:spLocks noGrp="1"/>
          </p:cNvSpPr>
          <p:nvPr>
            <p:ph idx="1"/>
          </p:nvPr>
        </p:nvSpPr>
        <p:spPr>
          <a:xfrm>
            <a:off x="1066800" y="2103120"/>
            <a:ext cx="8100349" cy="3133991"/>
          </a:xfrm>
        </p:spPr>
        <p:txBody>
          <a:bodyPr>
            <a:normAutofit fontScale="85000" lnSpcReduction="10000"/>
          </a:bodyPr>
          <a:lstStyle/>
          <a:p>
            <a:r>
              <a:rPr lang="en-US" dirty="0"/>
              <a:t>My Summer CSMS internship at the Sam Rayburn Library and Museum gave me a lot of experience related to what I want to pursue as a career.</a:t>
            </a:r>
          </a:p>
          <a:p>
            <a:r>
              <a:rPr lang="en-US" dirty="0"/>
              <a:t>Although archival work isn’t exactly what I plan to do as a career, my internship gave me valuable experience and lessons on:</a:t>
            </a:r>
          </a:p>
          <a:p>
            <a:pPr lvl="1"/>
            <a:r>
              <a:rPr lang="en-US" dirty="0"/>
              <a:t>Understanding and managing digital and physical archival systems</a:t>
            </a:r>
          </a:p>
          <a:p>
            <a:pPr lvl="1"/>
            <a:r>
              <a:rPr lang="en-US" dirty="0"/>
              <a:t>The basics of utilizing archival sources to present and synthesize information</a:t>
            </a:r>
          </a:p>
          <a:p>
            <a:pPr lvl="1"/>
            <a:r>
              <a:rPr lang="en-US" dirty="0"/>
              <a:t>Working hands-on with historical primary and secondary artifacts and sources</a:t>
            </a:r>
          </a:p>
          <a:p>
            <a:pPr lvl="1"/>
            <a:r>
              <a:rPr lang="en-US" dirty="0"/>
              <a:t>Assessing damage and quality of items</a:t>
            </a:r>
          </a:p>
          <a:p>
            <a:pPr lvl="1"/>
            <a:r>
              <a:rPr lang="en-US" dirty="0"/>
              <a:t>Time management on various lengthy projects </a:t>
            </a:r>
          </a:p>
          <a:p>
            <a:pPr lvl="1"/>
            <a:r>
              <a:rPr lang="en-US" dirty="0"/>
              <a:t>Teamwork and staying determined when faced with new and confusing information</a:t>
            </a:r>
          </a:p>
          <a:p>
            <a:pPr lvl="1"/>
            <a:r>
              <a:rPr lang="en-US" dirty="0"/>
              <a:t>Basics of serving as a museum docent </a:t>
            </a:r>
          </a:p>
          <a:p>
            <a:pPr lvl="1"/>
            <a:endParaRPr lang="en-US" dirty="0"/>
          </a:p>
        </p:txBody>
      </p:sp>
      <p:pic>
        <p:nvPicPr>
          <p:cNvPr id="5" name="Picture 4" descr="A person sitting at a table&#10;&#10;Description automatically generated">
            <a:extLst>
              <a:ext uri="{FF2B5EF4-FFF2-40B4-BE49-F238E27FC236}">
                <a16:creationId xmlns:a16="http://schemas.microsoft.com/office/drawing/2014/main" id="{23237FAC-04AF-9599-D2FD-363A95D56CB8}"/>
              </a:ext>
            </a:extLst>
          </p:cNvPr>
          <p:cNvPicPr>
            <a:picLocks noChangeAspect="1"/>
          </p:cNvPicPr>
          <p:nvPr/>
        </p:nvPicPr>
        <p:blipFill rotWithShape="1">
          <a:blip r:embed="rId2"/>
          <a:srcRect r="11660"/>
          <a:stretch/>
        </p:blipFill>
        <p:spPr>
          <a:xfrm rot="5400000">
            <a:off x="9099375" y="2738714"/>
            <a:ext cx="3133991" cy="2660731"/>
          </a:xfrm>
          <a:prstGeom prst="rect">
            <a:avLst/>
          </a:prstGeom>
        </p:spPr>
      </p:pic>
      <p:sp>
        <p:nvSpPr>
          <p:cNvPr id="6" name="TextBox 5">
            <a:extLst>
              <a:ext uri="{FF2B5EF4-FFF2-40B4-BE49-F238E27FC236}">
                <a16:creationId xmlns:a16="http://schemas.microsoft.com/office/drawing/2014/main" id="{0015AF54-4A52-F716-8FFD-71F634DDAC98}"/>
              </a:ext>
            </a:extLst>
          </p:cNvPr>
          <p:cNvSpPr txBox="1"/>
          <p:nvPr/>
        </p:nvSpPr>
        <p:spPr>
          <a:xfrm>
            <a:off x="1066799" y="4956705"/>
            <a:ext cx="8100349" cy="954107"/>
          </a:xfrm>
          <a:prstGeom prst="rect">
            <a:avLst/>
          </a:prstGeom>
          <a:noFill/>
        </p:spPr>
        <p:txBody>
          <a:bodyPr wrap="square" rtlCol="0">
            <a:spAutoFit/>
          </a:bodyPr>
          <a:lstStyle/>
          <a:p>
            <a:pPr marL="285750" indent="-285750">
              <a:buFont typeface="Courier New" panose="02070309020205020404" pitchFamily="49" charset="0"/>
              <a:buChar char="o"/>
            </a:pPr>
            <a:r>
              <a:rPr lang="en-US" sz="1400" dirty="0"/>
              <a:t>This experience will greatly help me in pursuing a career in academia as a historical researcher since this path will involve handling artifacts, sorting through digital and physical archives and databases for relevant information, and collaborating with others to achieve a goal.</a:t>
            </a:r>
          </a:p>
        </p:txBody>
      </p:sp>
    </p:spTree>
    <p:extLst>
      <p:ext uri="{BB962C8B-B14F-4D97-AF65-F5344CB8AC3E}">
        <p14:creationId xmlns:p14="http://schemas.microsoft.com/office/powerpoint/2010/main" val="354161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0E9E-9FA9-7312-2C83-CBE261B49923}"/>
              </a:ext>
            </a:extLst>
          </p:cNvPr>
          <p:cNvSpPr>
            <a:spLocks noGrp="1"/>
          </p:cNvSpPr>
          <p:nvPr>
            <p:ph type="title"/>
          </p:nvPr>
        </p:nvSpPr>
        <p:spPr/>
        <p:txBody>
          <a:bodyPr/>
          <a:lstStyle/>
          <a:p>
            <a:r>
              <a:rPr lang="en-US" dirty="0"/>
              <a:t>Special Thanks</a:t>
            </a:r>
          </a:p>
        </p:txBody>
      </p:sp>
      <p:sp>
        <p:nvSpPr>
          <p:cNvPr id="3" name="Content Placeholder 2">
            <a:extLst>
              <a:ext uri="{FF2B5EF4-FFF2-40B4-BE49-F238E27FC236}">
                <a16:creationId xmlns:a16="http://schemas.microsoft.com/office/drawing/2014/main" id="{9D76B854-74C4-2463-30A1-DC350782C5F6}"/>
              </a:ext>
            </a:extLst>
          </p:cNvPr>
          <p:cNvSpPr>
            <a:spLocks noGrp="1"/>
          </p:cNvSpPr>
          <p:nvPr>
            <p:ph idx="1"/>
          </p:nvPr>
        </p:nvSpPr>
        <p:spPr/>
        <p:txBody>
          <a:bodyPr/>
          <a:lstStyle/>
          <a:p>
            <a:r>
              <a:rPr lang="en-US" dirty="0"/>
              <a:t>Thank you to CSMS Director Professor Julie Hempel and CSMS Coordinator Wendy Wilson for giving me the opportunity to intern through the Austin College CSMS program.</a:t>
            </a:r>
          </a:p>
          <a:p>
            <a:r>
              <a:rPr lang="en-US" dirty="0"/>
              <a:t>Thank you to Emma Trent, my supervisor at the Sam Rayburn Library and Museum, who permitted me to intern at the library and helped me learn an abundant amount about the archival and museum management field.</a:t>
            </a:r>
          </a:p>
          <a:p>
            <a:r>
              <a:rPr lang="en-US" dirty="0"/>
              <a:t>And finally, thank you to Kim and Andrew, whom I worked alongside with during my time as an intern at the Library. </a:t>
            </a:r>
          </a:p>
        </p:txBody>
      </p:sp>
    </p:spTree>
    <p:extLst>
      <p:ext uri="{BB962C8B-B14F-4D97-AF65-F5344CB8AC3E}">
        <p14:creationId xmlns:p14="http://schemas.microsoft.com/office/powerpoint/2010/main" val="13313614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{89F946AB-AAE8-7F46-BD3A-E9C08BE59EA8}tf10001067</Template>
  <TotalTime>9731</TotalTime>
  <Words>706</Words>
  <Application>Microsoft Office PowerPoint</Application>
  <PresentationFormat>Widescreen</PresentationFormat>
  <Paragraphs>47</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Century Gothic</vt:lpstr>
      <vt:lpstr>Courier New</vt:lpstr>
      <vt:lpstr>Garamond</vt:lpstr>
      <vt:lpstr>Savon</vt:lpstr>
      <vt:lpstr> Sam Rayburn Library and Museum</vt:lpstr>
      <vt:lpstr>The Library</vt:lpstr>
      <vt:lpstr>My Tasks at the Library </vt:lpstr>
      <vt:lpstr>Inventory</vt:lpstr>
      <vt:lpstr>Exhibition Assistance</vt:lpstr>
      <vt:lpstr>Quilt Hop</vt:lpstr>
      <vt:lpstr>Overall Takeaways</vt:lpstr>
      <vt:lpstr>Special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 Salyer III</dc:creator>
  <cp:lastModifiedBy>Wendy Wilson</cp:lastModifiedBy>
  <cp:revision>17</cp:revision>
  <dcterms:created xsi:type="dcterms:W3CDTF">2023-09-25T16:11:56Z</dcterms:created>
  <dcterms:modified xsi:type="dcterms:W3CDTF">2023-10-16T16:30:03Z</dcterms:modified>
</cp:coreProperties>
</file>